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7"/>
  </p:notesMasterIdLst>
  <p:sldIdLst>
    <p:sldId id="323" r:id="rId2"/>
    <p:sldId id="268" r:id="rId3"/>
    <p:sldId id="295" r:id="rId4"/>
    <p:sldId id="307" r:id="rId5"/>
    <p:sldId id="308" r:id="rId6"/>
    <p:sldId id="311" r:id="rId7"/>
    <p:sldId id="312" r:id="rId8"/>
    <p:sldId id="317" r:id="rId9"/>
    <p:sldId id="318" r:id="rId10"/>
    <p:sldId id="326" r:id="rId11"/>
    <p:sldId id="319" r:id="rId12"/>
    <p:sldId id="320" r:id="rId13"/>
    <p:sldId id="321" r:id="rId14"/>
    <p:sldId id="331" r:id="rId15"/>
    <p:sldId id="27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9900"/>
    <a:srgbClr val="FF0000"/>
    <a:srgbClr val="FFFF66"/>
    <a:srgbClr val="CCFF66"/>
    <a:srgbClr val="FF99CC"/>
    <a:srgbClr val="FF9966"/>
    <a:srgbClr val="E7F8DC"/>
    <a:srgbClr val="F7D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6" autoAdjust="0"/>
    <p:restoredTop sz="90724" autoAdjust="0"/>
  </p:normalViewPr>
  <p:slideViewPr>
    <p:cSldViewPr>
      <p:cViewPr varScale="1">
        <p:scale>
          <a:sx n="79" d="100"/>
          <a:sy n="79" d="100"/>
        </p:scale>
        <p:origin x="1603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02569F-4BA0-4D3A-A4D5-170364F7E4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F58B8-B85D-481D-966F-39136C3153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6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0A549-7735-486B-8305-ECC6B9FFDC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92419-28A1-4CDA-9D54-C1E9DD792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7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97CE2-A0FC-4CD5-AF7D-61FE08F72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9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10BC4-E88B-4D1F-AE19-2F94EC9DE6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02345-AE3D-4580-99EE-B5FCC536DC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2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89BE9-983A-4190-BB96-BC7D08D10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9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66CF9-EEEF-4B04-B2FC-3076C92E4A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6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4E62-082C-459E-99D8-5F4E859381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4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026EC-68C4-4C47-BAF4-AC512BA01D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03669-A343-4CAC-B77B-073A619C39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DF90399-DEB3-463D-986C-3205AEE153E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" Target="slide5.xml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12.gif"/><Relationship Id="rId5" Type="http://schemas.openxmlformats.org/officeDocument/2006/relationships/slide" Target="slide12.xml"/><Relationship Id="rId10" Type="http://schemas.openxmlformats.org/officeDocument/2006/relationships/image" Target="../media/image11.gif"/><Relationship Id="rId4" Type="http://schemas.openxmlformats.org/officeDocument/2006/relationships/slide" Target="slide7.xml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gif"/><Relationship Id="rId7" Type="http://schemas.openxmlformats.org/officeDocument/2006/relationships/slide" Target="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slide" Target="slide12.xml"/><Relationship Id="rId11" Type="http://schemas.openxmlformats.org/officeDocument/2006/relationships/image" Target="../media/image16.wmf"/><Relationship Id="rId5" Type="http://schemas.openxmlformats.org/officeDocument/2006/relationships/slide" Target="slide7.xml"/><Relationship Id="rId10" Type="http://schemas.openxmlformats.org/officeDocument/2006/relationships/oleObject" Target="../embeddings/oleObject1.bin"/><Relationship Id="rId4" Type="http://schemas.openxmlformats.org/officeDocument/2006/relationships/slide" Target="slide5.xml"/><Relationship Id="rId9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7.xml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62300" y="1931987"/>
            <a:ext cx="5981700" cy="4931073"/>
            <a:chOff x="3162300" y="1931987"/>
            <a:chExt cx="5981700" cy="4931073"/>
          </a:xfrm>
        </p:grpSpPr>
        <p:pic>
          <p:nvPicPr>
            <p:cNvPr id="193538" name="Picture 2" descr="D:\Bai giang Nhung\giao an\10\bai giang lop 10\3 tinh hoc vat ran\21 chuyen dong tin tien cua vat ran\chuyen dong cua van xe dap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300" y="1931987"/>
              <a:ext cx="5981700" cy="448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162300" y="6339840"/>
              <a:ext cx="59817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 smtClean="0">
                  <a:solidFill>
                    <a:srgbClr val="0000FF"/>
                  </a:solidFill>
                  <a:latin typeface="+mj-lt"/>
                </a:rPr>
                <a:t>Chuyển động của van xe đạp</a:t>
              </a:r>
              <a:endParaRPr lang="en-US" sz="2800" b="1">
                <a:solidFill>
                  <a:srgbClr val="0000FF"/>
                </a:solidFill>
                <a:latin typeface="+mj-lt"/>
              </a:endParaRPr>
            </a:p>
          </p:txBody>
        </p:sp>
      </p:grpSp>
      <p:pic>
        <p:nvPicPr>
          <p:cNvPr id="192514" name="Picture 2" descr="D:\Bai giang Nhung\giao an\10\bai giang lop 10\3 tinh hoc vat ran\21 chuyen dong tin tien cua vat ran\chuyen-dong-tinh-tie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311467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3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1009650"/>
            <a:ext cx="723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 algn="just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II. CHUYỂN ĐỘNG QUAY CỦA MỘT VẬT RẮN QUANH MỘT TRỤC CỐ ĐỊNH</a:t>
            </a:r>
          </a:p>
        </p:txBody>
      </p:sp>
      <p:sp>
        <p:nvSpPr>
          <p:cNvPr id="61" name="Text Box 3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17526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1. Đặc điểm của chuyển động quay</a:t>
            </a:r>
          </a:p>
        </p:txBody>
      </p:sp>
      <p:sp>
        <p:nvSpPr>
          <p:cNvPr id="25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4648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2. Tác dụng của momen lực</a:t>
            </a:r>
          </a:p>
        </p:txBody>
      </p:sp>
      <p:sp>
        <p:nvSpPr>
          <p:cNvPr id="27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96440" y="2514600"/>
            <a:ext cx="711708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009900"/>
                </a:solidFill>
              </a:rPr>
              <a:t>3. Mức quán tính của chuyển động quay</a:t>
            </a:r>
            <a:endParaRPr lang="en-US" sz="2400" b="1">
              <a:solidFill>
                <a:srgbClr val="009900"/>
              </a:solidFill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056449" y="2976265"/>
            <a:ext cx="70256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>
                <a:solidFill>
                  <a:srgbClr val="0000FF"/>
                </a:solidFill>
              </a:rPr>
              <a:t>Mức quán tính </a:t>
            </a:r>
            <a:r>
              <a:rPr lang="en-US" sz="24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 2"/>
              </a:rPr>
              <a:t>trong </a:t>
            </a: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 2"/>
              </a:rPr>
              <a:t>chuyển động quay đặc trưng cho khả năng </a:t>
            </a:r>
            <a:r>
              <a:rPr lang="en-US" sz="2400" b="1" i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bảo toàn vận tốc</a:t>
            </a:r>
            <a:r>
              <a:rPr lang="en-US" sz="2400"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góc </a:t>
            </a: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 2"/>
              </a:rPr>
              <a:t>của vật.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3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1009650"/>
            <a:ext cx="723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 algn="just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II. CHUYỂN ĐỘNG QUAY CỦA MỘT VẬT RẮN QUANH MỘT TRỤC CỐ ĐỊNH</a:t>
            </a:r>
          </a:p>
        </p:txBody>
      </p:sp>
      <p:sp>
        <p:nvSpPr>
          <p:cNvPr id="61" name="Text Box 3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17526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1. Đặc điểm của chuyển động quay</a:t>
            </a:r>
          </a:p>
        </p:txBody>
      </p:sp>
      <p:sp>
        <p:nvSpPr>
          <p:cNvPr id="25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4648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2. Tác dụng của momen lực</a:t>
            </a:r>
          </a:p>
        </p:txBody>
      </p:sp>
      <p:sp>
        <p:nvSpPr>
          <p:cNvPr id="27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96440" y="2514600"/>
            <a:ext cx="711708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009900"/>
                </a:solidFill>
              </a:rPr>
              <a:t>3. Mức quán tính của chuyển động quay</a:t>
            </a:r>
            <a:endParaRPr lang="en-US" sz="2400" b="1">
              <a:solidFill>
                <a:srgbClr val="009900"/>
              </a:solidFill>
            </a:endParaRPr>
          </a:p>
        </p:txBody>
      </p:sp>
      <p:pic>
        <p:nvPicPr>
          <p:cNvPr id="194562" name="Picture 2" descr="D:\Bai giang Nhung\giao an\10\bai giang lop 10\3 tinh hoc vat ran\21 chuyen dong tin tien cua vat ran\RR quay phu thuoc m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19" y="2976265"/>
            <a:ext cx="5052381" cy="379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981200" y="3736231"/>
            <a:ext cx="21640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vi-VN" sz="2400" dirty="0">
                <a:latin typeface="+mj-lt"/>
                <a:sym typeface="Wingdings"/>
              </a:rPr>
              <a:t>Vật có khối lượng càng lớn thì có mức quán tính trong chuyển đông quay càng lớn</a:t>
            </a:r>
          </a:p>
        </p:txBody>
      </p:sp>
    </p:spTree>
    <p:extLst>
      <p:ext uri="{BB962C8B-B14F-4D97-AF65-F5344CB8AC3E}">
        <p14:creationId xmlns:p14="http://schemas.microsoft.com/office/powerpoint/2010/main" val="9305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3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1009650"/>
            <a:ext cx="723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 algn="just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II. CHUYỂN ĐỘNG QUAY CỦA MỘT VẬT RẮN QUANH MỘT TRỤC CỐ ĐỊNH</a:t>
            </a:r>
          </a:p>
        </p:txBody>
      </p:sp>
      <p:sp>
        <p:nvSpPr>
          <p:cNvPr id="61" name="Text Box 3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17526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1. Đặc điểm của chuyển động quay</a:t>
            </a:r>
          </a:p>
        </p:txBody>
      </p:sp>
      <p:sp>
        <p:nvSpPr>
          <p:cNvPr id="25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4648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2. Tác dụng của momen lực</a:t>
            </a:r>
          </a:p>
        </p:txBody>
      </p:sp>
      <p:sp>
        <p:nvSpPr>
          <p:cNvPr id="27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96440" y="2514600"/>
            <a:ext cx="711708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009900"/>
                </a:solidFill>
              </a:rPr>
              <a:t>3. Mức quán tính của chuyển động quay</a:t>
            </a:r>
            <a:endParaRPr lang="en-US" sz="2400" b="1">
              <a:solidFill>
                <a:srgbClr val="009900"/>
              </a:solidFill>
            </a:endParaRPr>
          </a:p>
        </p:txBody>
      </p:sp>
      <p:pic>
        <p:nvPicPr>
          <p:cNvPr id="195586" name="Picture 2" descr="D:\Bai giang Nhung\giao an\10\bai giang lop 10\3 tinh hoc vat ran\21 chuyen dong tin tien cua vat ran\RR quay phu thuoc hinh dang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19" y="2976265"/>
            <a:ext cx="5052381" cy="379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125561" y="3718858"/>
            <a:ext cx="203421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vi-VN" sz="2400" dirty="0">
                <a:latin typeface="+mj-lt"/>
                <a:sym typeface="Wingdings"/>
              </a:rPr>
              <a:t>Vật có khối lương phân bố xa trục quay thì có mức quán tính càng lớn</a:t>
            </a:r>
          </a:p>
        </p:txBody>
      </p:sp>
    </p:spTree>
    <p:extLst>
      <p:ext uri="{BB962C8B-B14F-4D97-AF65-F5344CB8AC3E}">
        <p14:creationId xmlns:p14="http://schemas.microsoft.com/office/powerpoint/2010/main" val="254478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3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1009650"/>
            <a:ext cx="723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 algn="just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II. CHUYỂN ĐỘNG QUAY CỦA MỘT VẬT RẮN QUANH MỘT TRỤC CỐ ĐỊNH</a:t>
            </a:r>
          </a:p>
        </p:txBody>
      </p:sp>
      <p:sp>
        <p:nvSpPr>
          <p:cNvPr id="61" name="Text Box 3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17526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9900"/>
                </a:solidFill>
              </a:rPr>
              <a:t>1. </a:t>
            </a:r>
            <a:r>
              <a:rPr lang="en-US" sz="2400" b="1" dirty="0" err="1">
                <a:solidFill>
                  <a:srgbClr val="009900"/>
                </a:solidFill>
              </a:rPr>
              <a:t>Đặc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điểm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của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chuyển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động</a:t>
            </a:r>
            <a:r>
              <a:rPr lang="en-US" sz="2400" b="1" dirty="0">
                <a:solidFill>
                  <a:srgbClr val="009900"/>
                </a:solidFill>
              </a:rPr>
              <a:t> quay</a:t>
            </a:r>
          </a:p>
        </p:txBody>
      </p:sp>
      <p:sp>
        <p:nvSpPr>
          <p:cNvPr id="25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4648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2. Tác dụng của momen lực</a:t>
            </a:r>
          </a:p>
        </p:txBody>
      </p:sp>
      <p:sp>
        <p:nvSpPr>
          <p:cNvPr id="27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96440" y="2514600"/>
            <a:ext cx="711708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009900"/>
                </a:solidFill>
              </a:rPr>
              <a:t>3. Mức quán tính của chuyển động quay</a:t>
            </a:r>
            <a:endParaRPr lang="en-US" sz="2400" b="1">
              <a:solidFill>
                <a:srgbClr val="009900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087880" y="4143851"/>
            <a:ext cx="702564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>
                <a:solidFill>
                  <a:srgbClr val="0000FF"/>
                </a:solidFill>
              </a:rPr>
              <a:t>Mức quán tính của một vật quay quanh một trục phụ thuộc </a:t>
            </a:r>
            <a:r>
              <a:rPr lang="en-US" sz="2400" smtClean="0">
                <a:solidFill>
                  <a:srgbClr val="0000FF"/>
                </a:solidFill>
              </a:rPr>
              <a:t>vào:</a:t>
            </a:r>
          </a:p>
          <a:p>
            <a:pPr algn="just">
              <a:spcBef>
                <a:spcPts val="600"/>
              </a:spcBef>
            </a:pP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 smtClean="0">
                <a:solidFill>
                  <a:srgbClr val="0000FF"/>
                </a:solidFill>
              </a:rPr>
              <a:t>  + Khối </a:t>
            </a:r>
            <a:r>
              <a:rPr lang="en-US" sz="2400">
                <a:solidFill>
                  <a:srgbClr val="0000FF"/>
                </a:solidFill>
              </a:rPr>
              <a:t>lượng của </a:t>
            </a:r>
            <a:r>
              <a:rPr lang="en-US" sz="2400" smtClean="0">
                <a:solidFill>
                  <a:srgbClr val="0000FF"/>
                </a:solidFill>
              </a:rPr>
              <a:t>vật</a:t>
            </a:r>
          </a:p>
          <a:p>
            <a:pPr algn="just">
              <a:spcBef>
                <a:spcPts val="600"/>
              </a:spcBef>
            </a:pP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 smtClean="0">
                <a:solidFill>
                  <a:srgbClr val="0000FF"/>
                </a:solidFill>
              </a:rPr>
              <a:t>  + Sự </a:t>
            </a:r>
            <a:r>
              <a:rPr lang="en-US" sz="2400">
                <a:solidFill>
                  <a:srgbClr val="0000FF"/>
                </a:solidFill>
              </a:rPr>
              <a:t>phân bố khối lượng đó đối với trục quay. 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056449" y="2976265"/>
            <a:ext cx="70256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>
                <a:solidFill>
                  <a:srgbClr val="0000FF"/>
                </a:solidFill>
              </a:rPr>
              <a:t>Mức quán tính </a:t>
            </a:r>
            <a:r>
              <a:rPr lang="en-US" sz="24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 2"/>
              </a:rPr>
              <a:t>trong </a:t>
            </a: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 2"/>
              </a:rPr>
              <a:t>chuyển động quay đặc trưng cho khả năng </a:t>
            </a:r>
            <a:r>
              <a:rPr lang="en-US" sz="2400" b="1" i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bảo toàn vận tốc</a:t>
            </a:r>
            <a:r>
              <a:rPr lang="en-US" sz="2400"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/>
              </a:rPr>
              <a:t>góc </a:t>
            </a: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 2"/>
              </a:rPr>
              <a:t>của vật.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6267"/>
            <a:ext cx="9144000" cy="64633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u="sng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KIẾN THỨC CẦN NHỚ</a:t>
            </a:r>
          </a:p>
          <a:p>
            <a:pPr algn="just">
              <a:lnSpc>
                <a:spcPct val="120000"/>
              </a:lnSpc>
            </a:pPr>
            <a:endParaRPr lang="en-US" sz="2400" b="1" dirty="0" smtClean="0">
              <a:solidFill>
                <a:srgbClr val="FF0000"/>
              </a:solidFill>
              <a:cs typeface="Arial" pitchFamily="34" charset="0"/>
              <a:sym typeface="Wingdings 2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cs typeface="Arial" pitchFamily="34" charset="0"/>
                <a:sym typeface="Wingdings 2"/>
              </a:rPr>
              <a:t></a:t>
            </a:r>
            <a:r>
              <a:rPr lang="en-US" sz="2400" b="1" dirty="0" smtClean="0">
                <a:solidFill>
                  <a:srgbClr val="0070C0"/>
                </a:solidFill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Chuyển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tịnh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tiến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rắn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chuyển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nối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hai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bất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kì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luôn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song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song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nó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en-US" sz="2400" dirty="0" smtClean="0">
              <a:solidFill>
                <a:srgbClr val="FF0000"/>
              </a:solidFill>
              <a:latin typeface="+mj-lt"/>
              <a:cs typeface="Arial" pitchFamily="34" charset="0"/>
              <a:sym typeface="Wingdings 2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en-US" sz="2400" dirty="0">
              <a:solidFill>
                <a:srgbClr val="FF0000"/>
              </a:solidFill>
              <a:latin typeface="+mj-lt"/>
              <a:cs typeface="Arial" pitchFamily="34" charset="0"/>
              <a:sym typeface="Wingdings 2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</a:t>
            </a:r>
            <a:r>
              <a:rPr lang="en-US" sz="2400" dirty="0" smtClean="0">
                <a:solidFill>
                  <a:srgbClr val="00B05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Momen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lực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tác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dụng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vào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quay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quanh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trục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cố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định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làm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thay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đổi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tốc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độ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góc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</a:t>
            </a:r>
            <a:r>
              <a:rPr lang="en-US" sz="2400" dirty="0" smtClean="0"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Mọi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quay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quanh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trục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đều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mức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quán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tính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Mức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quán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tính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càng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lớn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thì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càng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khó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thay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đổi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tốc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mức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quán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tính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càng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nhỏ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thì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càng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thay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đổi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tốc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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Mức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quán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tính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phụ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thuộc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vào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khối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Arial" pitchFamily="34" charset="0"/>
                <a:sym typeface="Wingdings 2"/>
              </a:rPr>
              <a:t>lượng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sự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phân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bố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khối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lượng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đó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trục</a:t>
            </a:r>
            <a:r>
              <a:rPr lang="en-US" sz="2400" dirty="0" smtClean="0">
                <a:solidFill>
                  <a:srgbClr val="0070C0"/>
                </a:solidFill>
                <a:latin typeface="+mj-lt"/>
                <a:cs typeface="Arial" pitchFamily="34" charset="0"/>
                <a:sym typeface="Wingdings 2"/>
              </a:rPr>
              <a:t> quay.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472152"/>
              </p:ext>
            </p:extLst>
          </p:nvPr>
        </p:nvGraphicFramePr>
        <p:xfrm>
          <a:off x="3124200" y="2108436"/>
          <a:ext cx="3042522" cy="1015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4" name="Equation" r:id="rId3" imgW="1257120" imgH="419040" progId="Equation.DSMT4">
                  <p:embed/>
                </p:oleObj>
              </mc:Choice>
              <mc:Fallback>
                <p:oleObj name="Equation" r:id="rId3" imgW="125712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08436"/>
                        <a:ext cx="3042522" cy="1015764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5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43000" y="1524000"/>
            <a:ext cx="6248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Chúc</a:t>
            </a:r>
            <a:r>
              <a:rPr lang="en-US" sz="6000" b="1" dirty="0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tốt</a:t>
            </a:r>
            <a:r>
              <a:rPr lang="en-US" sz="6000" b="1" dirty="0" smtClean="0">
                <a:solidFill>
                  <a:srgbClr val="FF0000"/>
                </a:solidFill>
                <a:latin typeface="Amazone" panose="020B0500000000000000" pitchFamily="34" charset="0"/>
                <a:ea typeface="Amazone" panose="020B0500000000000000" pitchFamily="34" charset="0"/>
                <a:cs typeface="Amazone" panose="020B0500000000000000" pitchFamily="34" charset="0"/>
              </a:rPr>
              <a:t>! </a:t>
            </a:r>
            <a:endParaRPr lang="en-US" sz="6000" b="1" dirty="0">
              <a:solidFill>
                <a:srgbClr val="FF0000"/>
              </a:solidFill>
              <a:latin typeface="Amazone" panose="020B0500000000000000" pitchFamily="34" charset="0"/>
              <a:ea typeface="Amazone" panose="020B0500000000000000" pitchFamily="34" charset="0"/>
              <a:cs typeface="Amazone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l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6400800" cy="4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61913"/>
            <a:ext cx="10763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2" name="Picture 16" descr="book_ope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" y="5647565"/>
            <a:ext cx="1141413" cy="121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1040885" y="712690"/>
            <a:ext cx="6547111" cy="100349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822"/>
                <a:gd name="adj2" fmla="val -71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u="none" kern="10" spc="50" dirty="0">
                <a:ln w="11430"/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VẬT LÝ 10</a:t>
            </a:r>
          </a:p>
        </p:txBody>
      </p:sp>
      <p:pic>
        <p:nvPicPr>
          <p:cNvPr id="20" name="Picture 4" descr="!DK8_1L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36" y="5867400"/>
            <a:ext cx="8887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7"/>
          <p:cNvSpPr>
            <a:spLocks noChangeArrowheads="1" noChangeShapeType="1" noTextEdit="1"/>
          </p:cNvSpPr>
          <p:nvPr/>
        </p:nvSpPr>
        <p:spPr bwMode="auto">
          <a:xfrm>
            <a:off x="1828800" y="2864039"/>
            <a:ext cx="5428484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D60093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CHUYỂN ĐỘNG TỊNH TIẾN CỦA VẬT RẮN</a:t>
            </a:r>
          </a:p>
        </p:txBody>
      </p:sp>
      <p:sp>
        <p:nvSpPr>
          <p:cNvPr id="23" name="WordArt 25"/>
          <p:cNvSpPr>
            <a:spLocks noChangeArrowheads="1" noChangeShapeType="1" noTextEdit="1"/>
          </p:cNvSpPr>
          <p:nvPr/>
        </p:nvSpPr>
        <p:spPr bwMode="auto">
          <a:xfrm>
            <a:off x="1828800" y="3810000"/>
            <a:ext cx="5428484" cy="6276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D60093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CHUYỂN ĐỘNG QUAY CỦA VẬT RẮN </a:t>
            </a:r>
          </a:p>
        </p:txBody>
      </p:sp>
      <p:sp>
        <p:nvSpPr>
          <p:cNvPr id="24" name="WordArt 26"/>
          <p:cNvSpPr>
            <a:spLocks noChangeArrowheads="1" noChangeShapeType="1" noTextEdit="1"/>
          </p:cNvSpPr>
          <p:nvPr/>
        </p:nvSpPr>
        <p:spPr bwMode="auto">
          <a:xfrm>
            <a:off x="2104641" y="4774060"/>
            <a:ext cx="4419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D60093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QUANH MỘT TRỤC CỐ ĐỊNH</a:t>
            </a:r>
          </a:p>
        </p:txBody>
      </p:sp>
      <p:sp>
        <p:nvSpPr>
          <p:cNvPr id="25" name="WordArt 27"/>
          <p:cNvSpPr>
            <a:spLocks noChangeArrowheads="1" noChangeShapeType="1" noTextEdit="1"/>
          </p:cNvSpPr>
          <p:nvPr/>
        </p:nvSpPr>
        <p:spPr bwMode="auto">
          <a:xfrm>
            <a:off x="3285741" y="1989554"/>
            <a:ext cx="2057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BÀI 21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</a:rPr>
              <a:t>1. </a:t>
            </a:r>
            <a:r>
              <a:rPr lang="en-US" b="1" dirty="0" err="1">
                <a:solidFill>
                  <a:srgbClr val="0000FF"/>
                </a:solidFill>
              </a:rPr>
              <a:t>Định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nghĩa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256132" y="1447800"/>
            <a:ext cx="68878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Chúng ta quan sát một bè nứa trên một đoạn sông phẳng.</a:t>
            </a:r>
          </a:p>
        </p:txBody>
      </p: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3333750" y="2362201"/>
            <a:ext cx="4210050" cy="2200275"/>
            <a:chOff x="1296" y="528"/>
            <a:chExt cx="3556" cy="1386"/>
          </a:xfrm>
        </p:grpSpPr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1352" y="528"/>
              <a:ext cx="3465" cy="1386"/>
              <a:chOff x="759" y="448"/>
              <a:chExt cx="3465" cy="1386"/>
            </a:xfrm>
          </p:grpSpPr>
          <p:sp>
            <p:nvSpPr>
              <p:cNvPr id="37" name="Freeform 40"/>
              <p:cNvSpPr>
                <a:spLocks/>
              </p:cNvSpPr>
              <p:nvPr/>
            </p:nvSpPr>
            <p:spPr bwMode="auto">
              <a:xfrm>
                <a:off x="768" y="472"/>
                <a:ext cx="3456" cy="176"/>
              </a:xfrm>
              <a:custGeom>
                <a:avLst/>
                <a:gdLst>
                  <a:gd name="T0" fmla="*/ 0 w 3456"/>
                  <a:gd name="T1" fmla="*/ 104 h 176"/>
                  <a:gd name="T2" fmla="*/ 528 w 3456"/>
                  <a:gd name="T3" fmla="*/ 8 h 176"/>
                  <a:gd name="T4" fmla="*/ 1248 w 3456"/>
                  <a:gd name="T5" fmla="*/ 152 h 176"/>
                  <a:gd name="T6" fmla="*/ 1920 w 3456"/>
                  <a:gd name="T7" fmla="*/ 152 h 176"/>
                  <a:gd name="T8" fmla="*/ 2784 w 3456"/>
                  <a:gd name="T9" fmla="*/ 8 h 176"/>
                  <a:gd name="T10" fmla="*/ 3456 w 3456"/>
                  <a:gd name="T11" fmla="*/ 15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6" h="176">
                    <a:moveTo>
                      <a:pt x="0" y="104"/>
                    </a:moveTo>
                    <a:cubicBezTo>
                      <a:pt x="160" y="52"/>
                      <a:pt x="320" y="0"/>
                      <a:pt x="528" y="8"/>
                    </a:cubicBezTo>
                    <a:cubicBezTo>
                      <a:pt x="736" y="16"/>
                      <a:pt x="1016" y="128"/>
                      <a:pt x="1248" y="152"/>
                    </a:cubicBezTo>
                    <a:cubicBezTo>
                      <a:pt x="1480" y="176"/>
                      <a:pt x="1664" y="176"/>
                      <a:pt x="1920" y="152"/>
                    </a:cubicBezTo>
                    <a:cubicBezTo>
                      <a:pt x="2176" y="128"/>
                      <a:pt x="2528" y="8"/>
                      <a:pt x="2784" y="8"/>
                    </a:cubicBezTo>
                    <a:cubicBezTo>
                      <a:pt x="3040" y="8"/>
                      <a:pt x="3248" y="80"/>
                      <a:pt x="3456" y="152"/>
                    </a:cubicBezTo>
                  </a:path>
                </a:pathLst>
              </a:custGeom>
              <a:noFill/>
              <a:ln w="9525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41"/>
              <p:cNvSpPr>
                <a:spLocks/>
              </p:cNvSpPr>
              <p:nvPr/>
            </p:nvSpPr>
            <p:spPr bwMode="auto">
              <a:xfrm>
                <a:off x="768" y="1632"/>
                <a:ext cx="3456" cy="176"/>
              </a:xfrm>
              <a:custGeom>
                <a:avLst/>
                <a:gdLst>
                  <a:gd name="T0" fmla="*/ 0 w 3456"/>
                  <a:gd name="T1" fmla="*/ 104 h 176"/>
                  <a:gd name="T2" fmla="*/ 528 w 3456"/>
                  <a:gd name="T3" fmla="*/ 8 h 176"/>
                  <a:gd name="T4" fmla="*/ 1248 w 3456"/>
                  <a:gd name="T5" fmla="*/ 152 h 176"/>
                  <a:gd name="T6" fmla="*/ 1920 w 3456"/>
                  <a:gd name="T7" fmla="*/ 152 h 176"/>
                  <a:gd name="T8" fmla="*/ 2784 w 3456"/>
                  <a:gd name="T9" fmla="*/ 8 h 176"/>
                  <a:gd name="T10" fmla="*/ 3456 w 3456"/>
                  <a:gd name="T11" fmla="*/ 15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6" h="176">
                    <a:moveTo>
                      <a:pt x="0" y="104"/>
                    </a:moveTo>
                    <a:cubicBezTo>
                      <a:pt x="160" y="52"/>
                      <a:pt x="320" y="0"/>
                      <a:pt x="528" y="8"/>
                    </a:cubicBezTo>
                    <a:cubicBezTo>
                      <a:pt x="736" y="16"/>
                      <a:pt x="1016" y="128"/>
                      <a:pt x="1248" y="152"/>
                    </a:cubicBezTo>
                    <a:cubicBezTo>
                      <a:pt x="1480" y="176"/>
                      <a:pt x="1664" y="176"/>
                      <a:pt x="1920" y="152"/>
                    </a:cubicBezTo>
                    <a:cubicBezTo>
                      <a:pt x="2176" y="128"/>
                      <a:pt x="2528" y="8"/>
                      <a:pt x="2784" y="8"/>
                    </a:cubicBezTo>
                    <a:cubicBezTo>
                      <a:pt x="3040" y="8"/>
                      <a:pt x="3248" y="80"/>
                      <a:pt x="3456" y="152"/>
                    </a:cubicBezTo>
                  </a:path>
                </a:pathLst>
              </a:custGeom>
              <a:noFill/>
              <a:ln w="9525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2"/>
              <p:cNvSpPr>
                <a:spLocks/>
              </p:cNvSpPr>
              <p:nvPr/>
            </p:nvSpPr>
            <p:spPr bwMode="auto">
              <a:xfrm>
                <a:off x="768" y="448"/>
                <a:ext cx="3456" cy="176"/>
              </a:xfrm>
              <a:custGeom>
                <a:avLst/>
                <a:gdLst>
                  <a:gd name="T0" fmla="*/ 0 w 3456"/>
                  <a:gd name="T1" fmla="*/ 104 h 176"/>
                  <a:gd name="T2" fmla="*/ 528 w 3456"/>
                  <a:gd name="T3" fmla="*/ 8 h 176"/>
                  <a:gd name="T4" fmla="*/ 1248 w 3456"/>
                  <a:gd name="T5" fmla="*/ 152 h 176"/>
                  <a:gd name="T6" fmla="*/ 1920 w 3456"/>
                  <a:gd name="T7" fmla="*/ 152 h 176"/>
                  <a:gd name="T8" fmla="*/ 2784 w 3456"/>
                  <a:gd name="T9" fmla="*/ 8 h 176"/>
                  <a:gd name="T10" fmla="*/ 3456 w 3456"/>
                  <a:gd name="T11" fmla="*/ 15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6" h="176">
                    <a:moveTo>
                      <a:pt x="0" y="104"/>
                    </a:moveTo>
                    <a:cubicBezTo>
                      <a:pt x="160" y="52"/>
                      <a:pt x="320" y="0"/>
                      <a:pt x="528" y="8"/>
                    </a:cubicBezTo>
                    <a:cubicBezTo>
                      <a:pt x="736" y="16"/>
                      <a:pt x="1016" y="128"/>
                      <a:pt x="1248" y="152"/>
                    </a:cubicBezTo>
                    <a:cubicBezTo>
                      <a:pt x="1480" y="176"/>
                      <a:pt x="1664" y="176"/>
                      <a:pt x="1920" y="152"/>
                    </a:cubicBezTo>
                    <a:cubicBezTo>
                      <a:pt x="2176" y="128"/>
                      <a:pt x="2528" y="8"/>
                      <a:pt x="2784" y="8"/>
                    </a:cubicBezTo>
                    <a:cubicBezTo>
                      <a:pt x="3040" y="8"/>
                      <a:pt x="3248" y="80"/>
                      <a:pt x="3456" y="152"/>
                    </a:cubicBezTo>
                  </a:path>
                </a:pathLst>
              </a:custGeom>
              <a:noFill/>
              <a:ln w="50800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3"/>
              <p:cNvSpPr>
                <a:spLocks/>
              </p:cNvSpPr>
              <p:nvPr/>
            </p:nvSpPr>
            <p:spPr bwMode="auto">
              <a:xfrm>
                <a:off x="759" y="1658"/>
                <a:ext cx="3456" cy="176"/>
              </a:xfrm>
              <a:custGeom>
                <a:avLst/>
                <a:gdLst>
                  <a:gd name="T0" fmla="*/ 0 w 3456"/>
                  <a:gd name="T1" fmla="*/ 104 h 176"/>
                  <a:gd name="T2" fmla="*/ 528 w 3456"/>
                  <a:gd name="T3" fmla="*/ 8 h 176"/>
                  <a:gd name="T4" fmla="*/ 1248 w 3456"/>
                  <a:gd name="T5" fmla="*/ 152 h 176"/>
                  <a:gd name="T6" fmla="*/ 1920 w 3456"/>
                  <a:gd name="T7" fmla="*/ 152 h 176"/>
                  <a:gd name="T8" fmla="*/ 2784 w 3456"/>
                  <a:gd name="T9" fmla="*/ 8 h 176"/>
                  <a:gd name="T10" fmla="*/ 3456 w 3456"/>
                  <a:gd name="T11" fmla="*/ 15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6" h="176">
                    <a:moveTo>
                      <a:pt x="0" y="104"/>
                    </a:moveTo>
                    <a:cubicBezTo>
                      <a:pt x="160" y="52"/>
                      <a:pt x="320" y="0"/>
                      <a:pt x="528" y="8"/>
                    </a:cubicBezTo>
                    <a:cubicBezTo>
                      <a:pt x="736" y="16"/>
                      <a:pt x="1016" y="128"/>
                      <a:pt x="1248" y="152"/>
                    </a:cubicBezTo>
                    <a:cubicBezTo>
                      <a:pt x="1480" y="176"/>
                      <a:pt x="1664" y="176"/>
                      <a:pt x="1920" y="152"/>
                    </a:cubicBezTo>
                    <a:cubicBezTo>
                      <a:pt x="2176" y="128"/>
                      <a:pt x="2528" y="8"/>
                      <a:pt x="2784" y="8"/>
                    </a:cubicBezTo>
                    <a:cubicBezTo>
                      <a:pt x="3040" y="8"/>
                      <a:pt x="3248" y="80"/>
                      <a:pt x="3456" y="152"/>
                    </a:cubicBezTo>
                  </a:path>
                </a:pathLst>
              </a:custGeom>
              <a:noFill/>
              <a:ln w="50800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Freeform 44"/>
            <p:cNvSpPr>
              <a:spLocks/>
            </p:cNvSpPr>
            <p:nvPr/>
          </p:nvSpPr>
          <p:spPr bwMode="auto">
            <a:xfrm>
              <a:off x="1296" y="564"/>
              <a:ext cx="3556" cy="1329"/>
            </a:xfrm>
            <a:custGeom>
              <a:avLst/>
              <a:gdLst>
                <a:gd name="T0" fmla="*/ 104 w 3556"/>
                <a:gd name="T1" fmla="*/ 108 h 1329"/>
                <a:gd name="T2" fmla="*/ 632 w 3556"/>
                <a:gd name="T3" fmla="*/ 12 h 1329"/>
                <a:gd name="T4" fmla="*/ 1271 w 3556"/>
                <a:gd name="T5" fmla="*/ 150 h 1329"/>
                <a:gd name="T6" fmla="*/ 1928 w 3556"/>
                <a:gd name="T7" fmla="*/ 156 h 1329"/>
                <a:gd name="T8" fmla="*/ 2322 w 3556"/>
                <a:gd name="T9" fmla="*/ 85 h 1329"/>
                <a:gd name="T10" fmla="*/ 2744 w 3556"/>
                <a:gd name="T11" fmla="*/ 12 h 1329"/>
                <a:gd name="T12" fmla="*/ 2936 w 3556"/>
                <a:gd name="T13" fmla="*/ 12 h 1329"/>
                <a:gd name="T14" fmla="*/ 3272 w 3556"/>
                <a:gd name="T15" fmla="*/ 60 h 1329"/>
                <a:gd name="T16" fmla="*/ 3512 w 3556"/>
                <a:gd name="T17" fmla="*/ 156 h 1329"/>
                <a:gd name="T18" fmla="*/ 3537 w 3556"/>
                <a:gd name="T19" fmla="*/ 536 h 1329"/>
                <a:gd name="T20" fmla="*/ 3449 w 3556"/>
                <a:gd name="T21" fmla="*/ 786 h 1329"/>
                <a:gd name="T22" fmla="*/ 3462 w 3556"/>
                <a:gd name="T23" fmla="*/ 1264 h 1329"/>
                <a:gd name="T24" fmla="*/ 3149 w 3556"/>
                <a:gd name="T25" fmla="*/ 1177 h 1329"/>
                <a:gd name="T26" fmla="*/ 2786 w 3556"/>
                <a:gd name="T27" fmla="*/ 1151 h 1329"/>
                <a:gd name="T28" fmla="*/ 2408 w 3556"/>
                <a:gd name="T29" fmla="*/ 1212 h 1329"/>
                <a:gd name="T30" fmla="*/ 2168 w 3556"/>
                <a:gd name="T31" fmla="*/ 1260 h 1329"/>
                <a:gd name="T32" fmla="*/ 1832 w 3556"/>
                <a:gd name="T33" fmla="*/ 1308 h 1329"/>
                <a:gd name="T34" fmla="*/ 1448 w 3556"/>
                <a:gd name="T35" fmla="*/ 1308 h 1329"/>
                <a:gd name="T36" fmla="*/ 1160 w 3556"/>
                <a:gd name="T37" fmla="*/ 1260 h 1329"/>
                <a:gd name="T38" fmla="*/ 808 w 3556"/>
                <a:gd name="T39" fmla="*/ 1177 h 1329"/>
                <a:gd name="T40" fmla="*/ 482 w 3556"/>
                <a:gd name="T41" fmla="*/ 1151 h 1329"/>
                <a:gd name="T42" fmla="*/ 294 w 3556"/>
                <a:gd name="T43" fmla="*/ 1202 h 1329"/>
                <a:gd name="T44" fmla="*/ 81 w 3556"/>
                <a:gd name="T45" fmla="*/ 1212 h 1329"/>
                <a:gd name="T46" fmla="*/ 69 w 3556"/>
                <a:gd name="T47" fmla="*/ 799 h 1329"/>
                <a:gd name="T48" fmla="*/ 6 w 3556"/>
                <a:gd name="T49" fmla="*/ 461 h 1329"/>
                <a:gd name="T50" fmla="*/ 104 w 3556"/>
                <a:gd name="T51" fmla="*/ 108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56" h="1329">
                  <a:moveTo>
                    <a:pt x="104" y="108"/>
                  </a:moveTo>
                  <a:cubicBezTo>
                    <a:pt x="195" y="33"/>
                    <a:pt x="438" y="5"/>
                    <a:pt x="632" y="12"/>
                  </a:cubicBezTo>
                  <a:cubicBezTo>
                    <a:pt x="826" y="19"/>
                    <a:pt x="1055" y="126"/>
                    <a:pt x="1271" y="150"/>
                  </a:cubicBezTo>
                  <a:cubicBezTo>
                    <a:pt x="1487" y="174"/>
                    <a:pt x="1753" y="167"/>
                    <a:pt x="1928" y="156"/>
                  </a:cubicBezTo>
                  <a:cubicBezTo>
                    <a:pt x="2103" y="145"/>
                    <a:pt x="2186" y="109"/>
                    <a:pt x="2322" y="85"/>
                  </a:cubicBezTo>
                  <a:cubicBezTo>
                    <a:pt x="2458" y="61"/>
                    <a:pt x="2642" y="24"/>
                    <a:pt x="2744" y="12"/>
                  </a:cubicBezTo>
                  <a:cubicBezTo>
                    <a:pt x="2846" y="0"/>
                    <a:pt x="2848" y="4"/>
                    <a:pt x="2936" y="12"/>
                  </a:cubicBezTo>
                  <a:cubicBezTo>
                    <a:pt x="3024" y="20"/>
                    <a:pt x="3176" y="36"/>
                    <a:pt x="3272" y="60"/>
                  </a:cubicBezTo>
                  <a:cubicBezTo>
                    <a:pt x="3368" y="84"/>
                    <a:pt x="3468" y="77"/>
                    <a:pt x="3512" y="156"/>
                  </a:cubicBezTo>
                  <a:cubicBezTo>
                    <a:pt x="3556" y="235"/>
                    <a:pt x="3547" y="431"/>
                    <a:pt x="3537" y="536"/>
                  </a:cubicBezTo>
                  <a:cubicBezTo>
                    <a:pt x="3527" y="641"/>
                    <a:pt x="3462" y="665"/>
                    <a:pt x="3449" y="786"/>
                  </a:cubicBezTo>
                  <a:cubicBezTo>
                    <a:pt x="3436" y="907"/>
                    <a:pt x="3512" y="1199"/>
                    <a:pt x="3462" y="1264"/>
                  </a:cubicBezTo>
                  <a:cubicBezTo>
                    <a:pt x="3412" y="1329"/>
                    <a:pt x="3262" y="1196"/>
                    <a:pt x="3149" y="1177"/>
                  </a:cubicBezTo>
                  <a:cubicBezTo>
                    <a:pt x="3036" y="1158"/>
                    <a:pt x="2910" y="1145"/>
                    <a:pt x="2786" y="1151"/>
                  </a:cubicBezTo>
                  <a:cubicBezTo>
                    <a:pt x="2662" y="1157"/>
                    <a:pt x="2511" y="1194"/>
                    <a:pt x="2408" y="1212"/>
                  </a:cubicBezTo>
                  <a:cubicBezTo>
                    <a:pt x="2305" y="1230"/>
                    <a:pt x="2264" y="1244"/>
                    <a:pt x="2168" y="1260"/>
                  </a:cubicBezTo>
                  <a:cubicBezTo>
                    <a:pt x="2072" y="1276"/>
                    <a:pt x="1952" y="1300"/>
                    <a:pt x="1832" y="1308"/>
                  </a:cubicBezTo>
                  <a:cubicBezTo>
                    <a:pt x="1712" y="1316"/>
                    <a:pt x="1560" y="1316"/>
                    <a:pt x="1448" y="1308"/>
                  </a:cubicBezTo>
                  <a:cubicBezTo>
                    <a:pt x="1336" y="1300"/>
                    <a:pt x="1267" y="1282"/>
                    <a:pt x="1160" y="1260"/>
                  </a:cubicBezTo>
                  <a:cubicBezTo>
                    <a:pt x="1053" y="1238"/>
                    <a:pt x="921" y="1195"/>
                    <a:pt x="808" y="1177"/>
                  </a:cubicBezTo>
                  <a:cubicBezTo>
                    <a:pt x="695" y="1159"/>
                    <a:pt x="568" y="1147"/>
                    <a:pt x="482" y="1151"/>
                  </a:cubicBezTo>
                  <a:cubicBezTo>
                    <a:pt x="396" y="1155"/>
                    <a:pt x="361" y="1192"/>
                    <a:pt x="294" y="1202"/>
                  </a:cubicBezTo>
                  <a:cubicBezTo>
                    <a:pt x="227" y="1212"/>
                    <a:pt x="118" y="1279"/>
                    <a:pt x="81" y="1212"/>
                  </a:cubicBezTo>
                  <a:cubicBezTo>
                    <a:pt x="44" y="1145"/>
                    <a:pt x="81" y="924"/>
                    <a:pt x="69" y="799"/>
                  </a:cubicBezTo>
                  <a:cubicBezTo>
                    <a:pt x="57" y="674"/>
                    <a:pt x="0" y="576"/>
                    <a:pt x="6" y="461"/>
                  </a:cubicBezTo>
                  <a:cubicBezTo>
                    <a:pt x="12" y="346"/>
                    <a:pt x="84" y="182"/>
                    <a:pt x="104" y="108"/>
                  </a:cubicBezTo>
                  <a:close/>
                </a:path>
              </a:pathLst>
            </a:cu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>
            <a:off x="5275100" y="2682876"/>
            <a:ext cx="1524000" cy="1349375"/>
            <a:chOff x="1488" y="729"/>
            <a:chExt cx="960" cy="850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584" y="912"/>
              <a:ext cx="864" cy="480"/>
              <a:chOff x="1584" y="912"/>
              <a:chExt cx="864" cy="480"/>
            </a:xfrm>
          </p:grpSpPr>
          <p:grpSp>
            <p:nvGrpSpPr>
              <p:cNvPr id="45" name="Group 47"/>
              <p:cNvGrpSpPr>
                <a:grpSpLocks/>
              </p:cNvGrpSpPr>
              <p:nvPr/>
            </p:nvGrpSpPr>
            <p:grpSpPr bwMode="auto">
              <a:xfrm>
                <a:off x="1584" y="912"/>
                <a:ext cx="384" cy="480"/>
                <a:chOff x="1344" y="960"/>
                <a:chExt cx="384" cy="480"/>
              </a:xfrm>
            </p:grpSpPr>
            <p:sp>
              <p:nvSpPr>
                <p:cNvPr id="54" name="Line 48"/>
                <p:cNvSpPr>
                  <a:spLocks noChangeShapeType="1"/>
                </p:cNvSpPr>
                <p:nvPr/>
              </p:nvSpPr>
              <p:spPr bwMode="auto">
                <a:xfrm>
                  <a:off x="1344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49"/>
                <p:cNvSpPr>
                  <a:spLocks noChangeShapeType="1"/>
                </p:cNvSpPr>
                <p:nvPr/>
              </p:nvSpPr>
              <p:spPr bwMode="auto">
                <a:xfrm>
                  <a:off x="1440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50"/>
                <p:cNvSpPr>
                  <a:spLocks noChangeShapeType="1"/>
                </p:cNvSpPr>
                <p:nvPr/>
              </p:nvSpPr>
              <p:spPr bwMode="auto">
                <a:xfrm>
                  <a:off x="1536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51"/>
                <p:cNvSpPr>
                  <a:spLocks noChangeShapeType="1"/>
                </p:cNvSpPr>
                <p:nvPr/>
              </p:nvSpPr>
              <p:spPr bwMode="auto">
                <a:xfrm>
                  <a:off x="1632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52"/>
                <p:cNvSpPr>
                  <a:spLocks noChangeShapeType="1"/>
                </p:cNvSpPr>
                <p:nvPr/>
              </p:nvSpPr>
              <p:spPr bwMode="auto">
                <a:xfrm>
                  <a:off x="1728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53"/>
              <p:cNvGrpSpPr>
                <a:grpSpLocks/>
              </p:cNvGrpSpPr>
              <p:nvPr/>
            </p:nvGrpSpPr>
            <p:grpSpPr bwMode="auto">
              <a:xfrm>
                <a:off x="2052" y="912"/>
                <a:ext cx="384" cy="480"/>
                <a:chOff x="1344" y="960"/>
                <a:chExt cx="384" cy="480"/>
              </a:xfrm>
            </p:grpSpPr>
            <p:sp>
              <p:nvSpPr>
                <p:cNvPr id="49" name="Line 54"/>
                <p:cNvSpPr>
                  <a:spLocks noChangeShapeType="1"/>
                </p:cNvSpPr>
                <p:nvPr/>
              </p:nvSpPr>
              <p:spPr bwMode="auto">
                <a:xfrm>
                  <a:off x="1344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55"/>
                <p:cNvSpPr>
                  <a:spLocks noChangeShapeType="1"/>
                </p:cNvSpPr>
                <p:nvPr/>
              </p:nvSpPr>
              <p:spPr bwMode="auto">
                <a:xfrm>
                  <a:off x="1440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56"/>
                <p:cNvSpPr>
                  <a:spLocks noChangeShapeType="1"/>
                </p:cNvSpPr>
                <p:nvPr/>
              </p:nvSpPr>
              <p:spPr bwMode="auto">
                <a:xfrm>
                  <a:off x="1536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57"/>
                <p:cNvSpPr>
                  <a:spLocks noChangeShapeType="1"/>
                </p:cNvSpPr>
                <p:nvPr/>
              </p:nvSpPr>
              <p:spPr bwMode="auto">
                <a:xfrm>
                  <a:off x="1632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58"/>
                <p:cNvSpPr>
                  <a:spLocks noChangeShapeType="1"/>
                </p:cNvSpPr>
                <p:nvPr/>
              </p:nvSpPr>
              <p:spPr bwMode="auto">
                <a:xfrm>
                  <a:off x="1728" y="960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Line 59"/>
              <p:cNvSpPr>
                <a:spLocks noChangeShapeType="1"/>
              </p:cNvSpPr>
              <p:nvPr/>
            </p:nvSpPr>
            <p:spPr bwMode="auto">
              <a:xfrm>
                <a:off x="1584" y="1008"/>
                <a:ext cx="864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60"/>
              <p:cNvSpPr>
                <a:spLocks noChangeShapeType="1"/>
              </p:cNvSpPr>
              <p:nvPr/>
            </p:nvSpPr>
            <p:spPr bwMode="auto">
              <a:xfrm>
                <a:off x="1584" y="1296"/>
                <a:ext cx="864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 Box 61"/>
            <p:cNvSpPr txBox="1">
              <a:spLocks noChangeArrowheads="1"/>
            </p:cNvSpPr>
            <p:nvPr/>
          </p:nvSpPr>
          <p:spPr bwMode="auto">
            <a:xfrm>
              <a:off x="1488" y="729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A</a:t>
              </a:r>
            </a:p>
          </p:txBody>
        </p:sp>
        <p:sp>
          <p:nvSpPr>
            <p:cNvPr id="44" name="Text Box 62"/>
            <p:cNvSpPr txBox="1">
              <a:spLocks noChangeArrowheads="1"/>
            </p:cNvSpPr>
            <p:nvPr/>
          </p:nvSpPr>
          <p:spPr bwMode="auto">
            <a:xfrm>
              <a:off x="1488" y="1348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B</a:t>
              </a:r>
            </a:p>
          </p:txBody>
        </p:sp>
      </p:grpSp>
      <p:grpSp>
        <p:nvGrpSpPr>
          <p:cNvPr id="59" name="Group 63"/>
          <p:cNvGrpSpPr>
            <a:grpSpLocks/>
          </p:cNvGrpSpPr>
          <p:nvPr/>
        </p:nvGrpSpPr>
        <p:grpSpPr bwMode="auto">
          <a:xfrm>
            <a:off x="3603625" y="2667001"/>
            <a:ext cx="609600" cy="1357312"/>
            <a:chOff x="288" y="1872"/>
            <a:chExt cx="384" cy="855"/>
          </a:xfrm>
        </p:grpSpPr>
        <p:sp>
          <p:nvSpPr>
            <p:cNvPr id="60" name="Line 64"/>
            <p:cNvSpPr>
              <a:spLocks noChangeShapeType="1"/>
            </p:cNvSpPr>
            <p:nvPr/>
          </p:nvSpPr>
          <p:spPr bwMode="auto">
            <a:xfrm>
              <a:off x="384" y="2072"/>
              <a:ext cx="0" cy="48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 Box 65"/>
            <p:cNvSpPr txBox="1">
              <a:spLocks noChangeArrowheads="1"/>
            </p:cNvSpPr>
            <p:nvPr/>
          </p:nvSpPr>
          <p:spPr bwMode="auto">
            <a:xfrm>
              <a:off x="288" y="187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A’</a:t>
              </a:r>
            </a:p>
          </p:txBody>
        </p:sp>
        <p:sp>
          <p:nvSpPr>
            <p:cNvPr id="62" name="Text Box 66"/>
            <p:cNvSpPr txBox="1">
              <a:spLocks noChangeArrowheads="1"/>
            </p:cNvSpPr>
            <p:nvPr/>
          </p:nvSpPr>
          <p:spPr bwMode="auto">
            <a:xfrm>
              <a:off x="288" y="2496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B’</a:t>
              </a:r>
            </a:p>
          </p:txBody>
        </p:sp>
      </p:grpSp>
      <p:grpSp>
        <p:nvGrpSpPr>
          <p:cNvPr id="63" name="Group 67"/>
          <p:cNvGrpSpPr>
            <a:grpSpLocks/>
          </p:cNvGrpSpPr>
          <p:nvPr/>
        </p:nvGrpSpPr>
        <p:grpSpPr bwMode="auto">
          <a:xfrm>
            <a:off x="4095750" y="2681288"/>
            <a:ext cx="609600" cy="1357313"/>
            <a:chOff x="288" y="1872"/>
            <a:chExt cx="384" cy="855"/>
          </a:xfrm>
        </p:grpSpPr>
        <p:sp>
          <p:nvSpPr>
            <p:cNvPr id="64" name="Line 68"/>
            <p:cNvSpPr>
              <a:spLocks noChangeShapeType="1"/>
            </p:cNvSpPr>
            <p:nvPr/>
          </p:nvSpPr>
          <p:spPr bwMode="auto">
            <a:xfrm>
              <a:off x="384" y="2072"/>
              <a:ext cx="0" cy="48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 Box 69"/>
            <p:cNvSpPr txBox="1">
              <a:spLocks noChangeArrowheads="1"/>
            </p:cNvSpPr>
            <p:nvPr/>
          </p:nvSpPr>
          <p:spPr bwMode="auto">
            <a:xfrm>
              <a:off x="288" y="187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A’’</a:t>
              </a:r>
            </a:p>
          </p:txBody>
        </p:sp>
        <p:sp>
          <p:nvSpPr>
            <p:cNvPr id="66" name="Text Box 70"/>
            <p:cNvSpPr txBox="1">
              <a:spLocks noChangeArrowheads="1"/>
            </p:cNvSpPr>
            <p:nvPr/>
          </p:nvSpPr>
          <p:spPr bwMode="auto">
            <a:xfrm>
              <a:off x="288" y="2496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B’’</a:t>
              </a:r>
            </a:p>
          </p:txBody>
        </p:sp>
      </p:grpSp>
      <p:grpSp>
        <p:nvGrpSpPr>
          <p:cNvPr id="67" name="Group 71"/>
          <p:cNvGrpSpPr>
            <a:grpSpLocks/>
          </p:cNvGrpSpPr>
          <p:nvPr/>
        </p:nvGrpSpPr>
        <p:grpSpPr bwMode="auto">
          <a:xfrm>
            <a:off x="4629150" y="2667001"/>
            <a:ext cx="609600" cy="1357312"/>
            <a:chOff x="288" y="1872"/>
            <a:chExt cx="384" cy="855"/>
          </a:xfrm>
        </p:grpSpPr>
        <p:sp>
          <p:nvSpPr>
            <p:cNvPr id="68" name="Line 72"/>
            <p:cNvSpPr>
              <a:spLocks noChangeShapeType="1"/>
            </p:cNvSpPr>
            <p:nvPr/>
          </p:nvSpPr>
          <p:spPr bwMode="auto">
            <a:xfrm>
              <a:off x="384" y="2072"/>
              <a:ext cx="0" cy="48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73"/>
            <p:cNvSpPr txBox="1">
              <a:spLocks noChangeArrowheads="1"/>
            </p:cNvSpPr>
            <p:nvPr/>
          </p:nvSpPr>
          <p:spPr bwMode="auto">
            <a:xfrm>
              <a:off x="288" y="187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A’’’</a:t>
              </a:r>
            </a:p>
          </p:txBody>
        </p:sp>
        <p:sp>
          <p:nvSpPr>
            <p:cNvPr id="70" name="Text Box 74"/>
            <p:cNvSpPr txBox="1">
              <a:spLocks noChangeArrowheads="1"/>
            </p:cNvSpPr>
            <p:nvPr/>
          </p:nvSpPr>
          <p:spPr bwMode="auto">
            <a:xfrm>
              <a:off x="288" y="2496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ahoma" pitchFamily="34" charset="0"/>
                </a:rPr>
                <a:t>B’’’</a:t>
              </a:r>
            </a:p>
          </p:txBody>
        </p:sp>
      </p:grpSp>
      <p:sp>
        <p:nvSpPr>
          <p:cNvPr id="71" name="Text Box 75"/>
          <p:cNvSpPr txBox="1">
            <a:spLocks noChangeArrowheads="1"/>
          </p:cNvSpPr>
          <p:nvPr/>
        </p:nvSpPr>
        <p:spPr bwMode="auto">
          <a:xfrm>
            <a:off x="3638550" y="2362201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t</a:t>
            </a:r>
            <a:r>
              <a:rPr lang="en-US" baseline="-25000">
                <a:latin typeface="Tahoma" pitchFamily="34" charset="0"/>
              </a:rPr>
              <a:t>1</a:t>
            </a:r>
            <a:endParaRPr lang="en-US">
              <a:latin typeface="Tahoma" pitchFamily="34" charset="0"/>
            </a:endParaRPr>
          </a:p>
        </p:txBody>
      </p:sp>
      <p:sp>
        <p:nvSpPr>
          <p:cNvPr id="72" name="Text Box 76"/>
          <p:cNvSpPr txBox="1">
            <a:spLocks noChangeArrowheads="1"/>
          </p:cNvSpPr>
          <p:nvPr/>
        </p:nvSpPr>
        <p:spPr bwMode="auto">
          <a:xfrm>
            <a:off x="4095750" y="2362201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t</a:t>
            </a:r>
            <a:r>
              <a:rPr lang="en-US" baseline="-25000">
                <a:latin typeface="Tahoma" pitchFamily="34" charset="0"/>
              </a:rPr>
              <a:t>2</a:t>
            </a:r>
            <a:endParaRPr lang="en-US">
              <a:latin typeface="Tahoma" pitchFamily="34" charset="0"/>
            </a:endParaRPr>
          </a:p>
        </p:txBody>
      </p:sp>
      <p:sp>
        <p:nvSpPr>
          <p:cNvPr id="73" name="Text Box 77"/>
          <p:cNvSpPr txBox="1">
            <a:spLocks noChangeArrowheads="1"/>
          </p:cNvSpPr>
          <p:nvPr/>
        </p:nvSpPr>
        <p:spPr bwMode="auto">
          <a:xfrm>
            <a:off x="4629150" y="2362201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ahoma" pitchFamily="34" charset="0"/>
              </a:rPr>
              <a:t>t</a:t>
            </a:r>
            <a:r>
              <a:rPr lang="en-US" baseline="-25000">
                <a:latin typeface="Tahoma" pitchFamily="34" charset="0"/>
              </a:rPr>
              <a:t>3</a:t>
            </a:r>
            <a:endParaRPr lang="en-US">
              <a:latin typeface="Tahoma" pitchFamily="34" charset="0"/>
            </a:endParaRPr>
          </a:p>
        </p:txBody>
      </p:sp>
      <p:sp>
        <p:nvSpPr>
          <p:cNvPr id="74" name="Text Box 78"/>
          <p:cNvSpPr txBox="1">
            <a:spLocks noChangeArrowheads="1"/>
          </p:cNvSpPr>
          <p:nvPr/>
        </p:nvSpPr>
        <p:spPr bwMode="auto">
          <a:xfrm>
            <a:off x="2133600" y="4664075"/>
            <a:ext cx="6766560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ahoma" pitchFamily="34" charset="0"/>
              </a:rPr>
              <a:t>Có nhận xét gì về các </a:t>
            </a:r>
            <a:r>
              <a:rPr lang="en-US" sz="2400">
                <a:solidFill>
                  <a:srgbClr val="0000FF"/>
                </a:solidFill>
              </a:rPr>
              <a:t>đoạn</a:t>
            </a:r>
            <a:r>
              <a:rPr lang="en-US" sz="2400">
                <a:solidFill>
                  <a:srgbClr val="0000FF"/>
                </a:solidFill>
                <a:latin typeface="Tahoma" pitchFamily="34" charset="0"/>
              </a:rPr>
              <a:t> A’B’, A’’B’’ và A’’’B’’’ ?</a:t>
            </a:r>
          </a:p>
        </p:txBody>
      </p:sp>
      <p:sp>
        <p:nvSpPr>
          <p:cNvPr id="76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5833 -0.00046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0046 L 0.11666 -0.00046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6 -0.00046 L 0.225 -0.00046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9" grpId="0" animBg="1"/>
      <p:bldP spid="30" grpId="0"/>
      <p:bldP spid="31" grpId="0"/>
      <p:bldP spid="32" grpId="0"/>
      <p:bldP spid="72" grpId="0"/>
      <p:bldP spid="74" grpId="0" animBg="1"/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5295900" y="1905000"/>
            <a:ext cx="381000" cy="1143000"/>
            <a:chOff x="2976" y="1152"/>
            <a:chExt cx="240" cy="720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2976" y="1440"/>
              <a:ext cx="24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309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4076700" y="2343150"/>
            <a:ext cx="457200" cy="1314450"/>
            <a:chOff x="1824" y="708"/>
            <a:chExt cx="288" cy="828"/>
          </a:xfrm>
        </p:grpSpPr>
        <p:grpSp>
          <p:nvGrpSpPr>
            <p:cNvPr id="26" name="Group 6"/>
            <p:cNvGrpSpPr>
              <a:grpSpLocks/>
            </p:cNvGrpSpPr>
            <p:nvPr/>
          </p:nvGrpSpPr>
          <p:grpSpPr bwMode="auto">
            <a:xfrm>
              <a:off x="1836" y="708"/>
              <a:ext cx="240" cy="720"/>
              <a:chOff x="2976" y="1152"/>
              <a:chExt cx="240" cy="720"/>
            </a:xfrm>
          </p:grpSpPr>
          <p:sp>
            <p:nvSpPr>
              <p:cNvPr id="39" name="Rectangle 7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240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8"/>
              <p:cNvSpPr>
                <a:spLocks noChangeShapeType="1"/>
              </p:cNvSpPr>
              <p:nvPr/>
            </p:nvSpPr>
            <p:spPr bwMode="auto">
              <a:xfrm>
                <a:off x="3096" y="115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9"/>
            <p:cNvGrpSpPr>
              <a:grpSpLocks/>
            </p:cNvGrpSpPr>
            <p:nvPr/>
          </p:nvGrpSpPr>
          <p:grpSpPr bwMode="auto">
            <a:xfrm>
              <a:off x="1824" y="931"/>
              <a:ext cx="288" cy="605"/>
              <a:chOff x="336" y="1488"/>
              <a:chExt cx="288" cy="605"/>
            </a:xfrm>
          </p:grpSpPr>
          <p:sp>
            <p:nvSpPr>
              <p:cNvPr id="33" name="Text Box 10"/>
              <p:cNvSpPr txBox="1">
                <a:spLocks noChangeArrowheads="1"/>
              </p:cNvSpPr>
              <p:nvPr/>
            </p:nvSpPr>
            <p:spPr bwMode="auto">
              <a:xfrm>
                <a:off x="432" y="1488"/>
                <a:ext cx="1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4" name="Text Box 11"/>
              <p:cNvSpPr txBox="1">
                <a:spLocks noChangeArrowheads="1"/>
              </p:cNvSpPr>
              <p:nvPr/>
            </p:nvSpPr>
            <p:spPr bwMode="auto">
              <a:xfrm>
                <a:off x="336" y="1920"/>
                <a:ext cx="1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latin typeface="Tahoma" pitchFamily="34" charset="0"/>
                  </a:rPr>
                  <a:t>B</a:t>
                </a:r>
              </a:p>
            </p:txBody>
          </p:sp>
          <p:grpSp>
            <p:nvGrpSpPr>
              <p:cNvPr id="35" name="Group 12"/>
              <p:cNvGrpSpPr>
                <a:grpSpLocks/>
              </p:cNvGrpSpPr>
              <p:nvPr/>
            </p:nvGrpSpPr>
            <p:grpSpPr bwMode="auto">
              <a:xfrm>
                <a:off x="432" y="1632"/>
                <a:ext cx="108" cy="328"/>
                <a:chOff x="642" y="1062"/>
                <a:chExt cx="108" cy="328"/>
              </a:xfrm>
            </p:grpSpPr>
            <p:sp>
              <p:nvSpPr>
                <p:cNvPr id="36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672" y="1104"/>
                  <a:ext cx="48" cy="24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Oval 14"/>
                <p:cNvSpPr>
                  <a:spLocks noChangeArrowheads="1"/>
                </p:cNvSpPr>
                <p:nvPr/>
              </p:nvSpPr>
              <p:spPr bwMode="auto">
                <a:xfrm>
                  <a:off x="642" y="1344"/>
                  <a:ext cx="48" cy="4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15"/>
                <p:cNvSpPr>
                  <a:spLocks noChangeArrowheads="1"/>
                </p:cNvSpPr>
                <p:nvPr/>
              </p:nvSpPr>
              <p:spPr bwMode="auto">
                <a:xfrm>
                  <a:off x="702" y="1062"/>
                  <a:ext cx="48" cy="4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1" name="Group 16"/>
          <p:cNvGrpSpPr>
            <a:grpSpLocks/>
          </p:cNvGrpSpPr>
          <p:nvPr/>
        </p:nvGrpSpPr>
        <p:grpSpPr bwMode="auto">
          <a:xfrm>
            <a:off x="6496050" y="2349500"/>
            <a:ext cx="381000" cy="1143000"/>
            <a:chOff x="2976" y="1152"/>
            <a:chExt cx="240" cy="720"/>
          </a:xfrm>
        </p:grpSpPr>
        <p:sp>
          <p:nvSpPr>
            <p:cNvPr id="42" name="Rectangle 17"/>
            <p:cNvSpPr>
              <a:spLocks noChangeArrowheads="1"/>
            </p:cNvSpPr>
            <p:nvPr/>
          </p:nvSpPr>
          <p:spPr bwMode="auto">
            <a:xfrm>
              <a:off x="2976" y="1440"/>
              <a:ext cx="24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309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9"/>
          <p:cNvGrpSpPr>
            <a:grpSpLocks/>
          </p:cNvGrpSpPr>
          <p:nvPr/>
        </p:nvGrpSpPr>
        <p:grpSpPr bwMode="auto">
          <a:xfrm>
            <a:off x="7162800" y="3733800"/>
            <a:ext cx="381000" cy="1143000"/>
            <a:chOff x="2976" y="1152"/>
            <a:chExt cx="240" cy="720"/>
          </a:xfrm>
        </p:grpSpPr>
        <p:sp>
          <p:nvSpPr>
            <p:cNvPr id="45" name="Rectangle 20"/>
            <p:cNvSpPr>
              <a:spLocks noChangeArrowheads="1"/>
            </p:cNvSpPr>
            <p:nvPr/>
          </p:nvSpPr>
          <p:spPr bwMode="auto">
            <a:xfrm>
              <a:off x="2976" y="1440"/>
              <a:ext cx="24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21"/>
            <p:cNvSpPr>
              <a:spLocks noChangeShapeType="1"/>
            </p:cNvSpPr>
            <p:nvPr/>
          </p:nvSpPr>
          <p:spPr bwMode="auto">
            <a:xfrm>
              <a:off x="309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22"/>
          <p:cNvGrpSpPr>
            <a:grpSpLocks/>
          </p:cNvGrpSpPr>
          <p:nvPr/>
        </p:nvGrpSpPr>
        <p:grpSpPr bwMode="auto">
          <a:xfrm>
            <a:off x="6496050" y="5181600"/>
            <a:ext cx="381000" cy="1143000"/>
            <a:chOff x="2976" y="1152"/>
            <a:chExt cx="240" cy="720"/>
          </a:xfrm>
        </p:grpSpPr>
        <p:sp>
          <p:nvSpPr>
            <p:cNvPr id="48" name="Rectangle 23"/>
            <p:cNvSpPr>
              <a:spLocks noChangeArrowheads="1"/>
            </p:cNvSpPr>
            <p:nvPr/>
          </p:nvSpPr>
          <p:spPr bwMode="auto">
            <a:xfrm>
              <a:off x="2976" y="1440"/>
              <a:ext cx="24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4"/>
            <p:cNvSpPr>
              <a:spLocks noChangeShapeType="1"/>
            </p:cNvSpPr>
            <p:nvPr/>
          </p:nvSpPr>
          <p:spPr bwMode="auto">
            <a:xfrm>
              <a:off x="309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25"/>
          <p:cNvGrpSpPr>
            <a:grpSpLocks/>
          </p:cNvGrpSpPr>
          <p:nvPr/>
        </p:nvGrpSpPr>
        <p:grpSpPr bwMode="auto">
          <a:xfrm>
            <a:off x="5295900" y="5638800"/>
            <a:ext cx="381000" cy="1143000"/>
            <a:chOff x="2976" y="1152"/>
            <a:chExt cx="240" cy="720"/>
          </a:xfrm>
        </p:grpSpPr>
        <p:sp>
          <p:nvSpPr>
            <p:cNvPr id="51" name="Rectangle 26"/>
            <p:cNvSpPr>
              <a:spLocks noChangeArrowheads="1"/>
            </p:cNvSpPr>
            <p:nvPr/>
          </p:nvSpPr>
          <p:spPr bwMode="auto">
            <a:xfrm>
              <a:off x="2976" y="1440"/>
              <a:ext cx="24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27"/>
            <p:cNvSpPr>
              <a:spLocks noChangeShapeType="1"/>
            </p:cNvSpPr>
            <p:nvPr/>
          </p:nvSpPr>
          <p:spPr bwMode="auto">
            <a:xfrm>
              <a:off x="309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" name="Group 28"/>
          <p:cNvGrpSpPr>
            <a:grpSpLocks/>
          </p:cNvGrpSpPr>
          <p:nvPr/>
        </p:nvGrpSpPr>
        <p:grpSpPr bwMode="auto">
          <a:xfrm>
            <a:off x="4057650" y="5181600"/>
            <a:ext cx="381000" cy="1143000"/>
            <a:chOff x="2976" y="1152"/>
            <a:chExt cx="240" cy="720"/>
          </a:xfrm>
        </p:grpSpPr>
        <p:sp>
          <p:nvSpPr>
            <p:cNvPr id="54" name="Rectangle 29"/>
            <p:cNvSpPr>
              <a:spLocks noChangeArrowheads="1"/>
            </p:cNvSpPr>
            <p:nvPr/>
          </p:nvSpPr>
          <p:spPr bwMode="auto">
            <a:xfrm>
              <a:off x="2976" y="1440"/>
              <a:ext cx="24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30"/>
            <p:cNvSpPr>
              <a:spLocks noChangeShapeType="1"/>
            </p:cNvSpPr>
            <p:nvPr/>
          </p:nvSpPr>
          <p:spPr bwMode="auto">
            <a:xfrm>
              <a:off x="309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31"/>
          <p:cNvGrpSpPr>
            <a:grpSpLocks/>
          </p:cNvGrpSpPr>
          <p:nvPr/>
        </p:nvGrpSpPr>
        <p:grpSpPr bwMode="auto">
          <a:xfrm>
            <a:off x="3429000" y="3733800"/>
            <a:ext cx="381000" cy="1143000"/>
            <a:chOff x="2976" y="1152"/>
            <a:chExt cx="240" cy="720"/>
          </a:xfrm>
        </p:grpSpPr>
        <p:sp>
          <p:nvSpPr>
            <p:cNvPr id="57" name="Rectangle 32"/>
            <p:cNvSpPr>
              <a:spLocks noChangeArrowheads="1"/>
            </p:cNvSpPr>
            <p:nvPr/>
          </p:nvSpPr>
          <p:spPr bwMode="auto">
            <a:xfrm>
              <a:off x="2976" y="1440"/>
              <a:ext cx="240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33"/>
            <p:cNvSpPr>
              <a:spLocks noChangeShapeType="1"/>
            </p:cNvSpPr>
            <p:nvPr/>
          </p:nvSpPr>
          <p:spPr bwMode="auto">
            <a:xfrm>
              <a:off x="3096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34"/>
          <p:cNvGrpSpPr>
            <a:grpSpLocks/>
          </p:cNvGrpSpPr>
          <p:nvPr/>
        </p:nvGrpSpPr>
        <p:grpSpPr bwMode="auto">
          <a:xfrm>
            <a:off x="3619500" y="1905000"/>
            <a:ext cx="3729038" cy="3733800"/>
            <a:chOff x="2784" y="384"/>
            <a:chExt cx="2208" cy="2352"/>
          </a:xfrm>
        </p:grpSpPr>
        <p:sp>
          <p:nvSpPr>
            <p:cNvPr id="60" name="Oval 35"/>
            <p:cNvSpPr>
              <a:spLocks noChangeArrowheads="1"/>
            </p:cNvSpPr>
            <p:nvPr/>
          </p:nvSpPr>
          <p:spPr bwMode="auto">
            <a:xfrm>
              <a:off x="2784" y="384"/>
              <a:ext cx="2208" cy="2352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36"/>
            <p:cNvSpPr>
              <a:spLocks noChangeShapeType="1"/>
            </p:cNvSpPr>
            <p:nvPr/>
          </p:nvSpPr>
          <p:spPr bwMode="auto">
            <a:xfrm>
              <a:off x="2784" y="1536"/>
              <a:ext cx="220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37"/>
            <p:cNvSpPr>
              <a:spLocks noChangeShapeType="1"/>
            </p:cNvSpPr>
            <p:nvPr/>
          </p:nvSpPr>
          <p:spPr bwMode="auto">
            <a:xfrm>
              <a:off x="3888" y="384"/>
              <a:ext cx="0" cy="235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Text Box 38"/>
          <p:cNvSpPr txBox="1">
            <a:spLocks noChangeArrowheads="1"/>
          </p:cNvSpPr>
          <p:nvPr/>
        </p:nvSpPr>
        <p:spPr bwMode="auto">
          <a:xfrm>
            <a:off x="2590800" y="1371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ahoma" pitchFamily="34" charset="0"/>
              </a:rPr>
              <a:t>Quan sát chuyển động của chiếc đu quay.</a:t>
            </a:r>
          </a:p>
        </p:txBody>
      </p:sp>
      <p:sp>
        <p:nvSpPr>
          <p:cNvPr id="64" name="Text Box 39"/>
          <p:cNvSpPr txBox="1">
            <a:spLocks noChangeArrowheads="1"/>
          </p:cNvSpPr>
          <p:nvPr/>
        </p:nvSpPr>
        <p:spPr bwMode="auto">
          <a:xfrm>
            <a:off x="9174480" y="2780883"/>
            <a:ext cx="27241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ahoma" pitchFamily="34" charset="0"/>
              </a:rPr>
              <a:t>Khi đu quay chuyển động, các đoạn thẳng AB, A’B’ và A’’B’’ có luôn song song với nhau không?</a:t>
            </a:r>
          </a:p>
        </p:txBody>
      </p:sp>
      <p:grpSp>
        <p:nvGrpSpPr>
          <p:cNvPr id="65" name="Group 40"/>
          <p:cNvGrpSpPr>
            <a:grpSpLocks/>
          </p:cNvGrpSpPr>
          <p:nvPr/>
        </p:nvGrpSpPr>
        <p:grpSpPr bwMode="auto">
          <a:xfrm>
            <a:off x="4057650" y="2659063"/>
            <a:ext cx="609600" cy="1017587"/>
            <a:chOff x="528" y="912"/>
            <a:chExt cx="384" cy="641"/>
          </a:xfrm>
        </p:grpSpPr>
        <p:sp>
          <p:nvSpPr>
            <p:cNvPr id="66" name="Text Box 41"/>
            <p:cNvSpPr txBox="1">
              <a:spLocks noChangeArrowheads="1"/>
            </p:cNvSpPr>
            <p:nvPr/>
          </p:nvSpPr>
          <p:spPr bwMode="auto">
            <a:xfrm>
              <a:off x="672" y="912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latin typeface="Tahoma" pitchFamily="34" charset="0"/>
                </a:rPr>
                <a:t>A’</a:t>
              </a:r>
            </a:p>
          </p:txBody>
        </p:sp>
        <p:sp>
          <p:nvSpPr>
            <p:cNvPr id="67" name="Text Box 42"/>
            <p:cNvSpPr txBox="1">
              <a:spLocks noChangeArrowheads="1"/>
            </p:cNvSpPr>
            <p:nvPr/>
          </p:nvSpPr>
          <p:spPr bwMode="auto">
            <a:xfrm>
              <a:off x="528" y="1380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latin typeface="Tahoma" pitchFamily="34" charset="0"/>
                </a:rPr>
                <a:t>B’</a:t>
              </a:r>
            </a:p>
          </p:txBody>
        </p:sp>
        <p:grpSp>
          <p:nvGrpSpPr>
            <p:cNvPr id="68" name="Group 43"/>
            <p:cNvGrpSpPr>
              <a:grpSpLocks/>
            </p:cNvGrpSpPr>
            <p:nvPr/>
          </p:nvGrpSpPr>
          <p:grpSpPr bwMode="auto">
            <a:xfrm>
              <a:off x="642" y="1062"/>
              <a:ext cx="108" cy="328"/>
              <a:chOff x="642" y="1062"/>
              <a:chExt cx="108" cy="328"/>
            </a:xfrm>
          </p:grpSpPr>
          <p:sp>
            <p:nvSpPr>
              <p:cNvPr id="69" name="Line 44"/>
              <p:cNvSpPr>
                <a:spLocks noChangeShapeType="1"/>
              </p:cNvSpPr>
              <p:nvPr/>
            </p:nvSpPr>
            <p:spPr bwMode="auto">
              <a:xfrm flipH="1">
                <a:off x="672" y="1104"/>
                <a:ext cx="48" cy="24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Oval 45"/>
              <p:cNvSpPr>
                <a:spLocks noChangeArrowheads="1"/>
              </p:cNvSpPr>
              <p:nvPr/>
            </p:nvSpPr>
            <p:spPr bwMode="auto">
              <a:xfrm>
                <a:off x="642" y="1344"/>
                <a:ext cx="48" cy="4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46"/>
              <p:cNvSpPr>
                <a:spLocks noChangeArrowheads="1"/>
              </p:cNvSpPr>
              <p:nvPr/>
            </p:nvSpPr>
            <p:spPr bwMode="auto">
              <a:xfrm>
                <a:off x="702" y="1062"/>
                <a:ext cx="48" cy="4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" name="Group 47"/>
          <p:cNvGrpSpPr>
            <a:grpSpLocks/>
          </p:cNvGrpSpPr>
          <p:nvPr/>
        </p:nvGrpSpPr>
        <p:grpSpPr bwMode="auto">
          <a:xfrm>
            <a:off x="5219700" y="2228850"/>
            <a:ext cx="609600" cy="1017588"/>
            <a:chOff x="528" y="912"/>
            <a:chExt cx="384" cy="641"/>
          </a:xfrm>
        </p:grpSpPr>
        <p:sp>
          <p:nvSpPr>
            <p:cNvPr id="73" name="Text Box 48"/>
            <p:cNvSpPr txBox="1">
              <a:spLocks noChangeArrowheads="1"/>
            </p:cNvSpPr>
            <p:nvPr/>
          </p:nvSpPr>
          <p:spPr bwMode="auto">
            <a:xfrm>
              <a:off x="672" y="912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latin typeface="Tahoma" pitchFamily="34" charset="0"/>
                </a:rPr>
                <a:t>A’’</a:t>
              </a:r>
            </a:p>
          </p:txBody>
        </p:sp>
        <p:sp>
          <p:nvSpPr>
            <p:cNvPr id="74" name="Text Box 49"/>
            <p:cNvSpPr txBox="1">
              <a:spLocks noChangeArrowheads="1"/>
            </p:cNvSpPr>
            <p:nvPr/>
          </p:nvSpPr>
          <p:spPr bwMode="auto">
            <a:xfrm>
              <a:off x="528" y="1380"/>
              <a:ext cx="24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latin typeface="Tahoma" pitchFamily="34" charset="0"/>
                </a:rPr>
                <a:t>B’’</a:t>
              </a:r>
            </a:p>
          </p:txBody>
        </p:sp>
        <p:grpSp>
          <p:nvGrpSpPr>
            <p:cNvPr id="75" name="Group 50"/>
            <p:cNvGrpSpPr>
              <a:grpSpLocks/>
            </p:cNvGrpSpPr>
            <p:nvPr/>
          </p:nvGrpSpPr>
          <p:grpSpPr bwMode="auto">
            <a:xfrm>
              <a:off x="642" y="1062"/>
              <a:ext cx="108" cy="328"/>
              <a:chOff x="642" y="1062"/>
              <a:chExt cx="108" cy="328"/>
            </a:xfrm>
          </p:grpSpPr>
          <p:sp>
            <p:nvSpPr>
              <p:cNvPr id="76" name="Line 51"/>
              <p:cNvSpPr>
                <a:spLocks noChangeShapeType="1"/>
              </p:cNvSpPr>
              <p:nvPr/>
            </p:nvSpPr>
            <p:spPr bwMode="auto">
              <a:xfrm flipH="1">
                <a:off x="672" y="1104"/>
                <a:ext cx="48" cy="24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Oval 52"/>
              <p:cNvSpPr>
                <a:spLocks noChangeArrowheads="1"/>
              </p:cNvSpPr>
              <p:nvPr/>
            </p:nvSpPr>
            <p:spPr bwMode="auto">
              <a:xfrm>
                <a:off x="642" y="1344"/>
                <a:ext cx="48" cy="4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53"/>
              <p:cNvSpPr>
                <a:spLocks noChangeArrowheads="1"/>
              </p:cNvSpPr>
              <p:nvPr/>
            </p:nvSpPr>
            <p:spPr bwMode="auto">
              <a:xfrm>
                <a:off x="702" y="1062"/>
                <a:ext cx="48" cy="4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0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</p:spTree>
    <p:extLst>
      <p:ext uri="{BB962C8B-B14F-4D97-AF65-F5344CB8AC3E}">
        <p14:creationId xmlns:p14="http://schemas.microsoft.com/office/powerpoint/2010/main" val="379673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3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-0.00139 C 0.08698 0.09259 0.10174 0.26597 0.03073 0.38472 C -0.03993 0.50277 -0.16997 0.52268 -0.25833 0.4287 C -0.34705 0.33449 -0.36128 0.16134 -0.29045 0.04305 C -0.21962 -0.07547 -0.0901 -0.09537 -0.00156 -0.00139 Z " pathEditMode="relative" rAng="2314619" ptsTypes="fffff">
                                      <p:cBhvr>
                                        <p:cTn id="35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2150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2.22222E-6 C -8.33333E-7 0.14838 -0.09236 0.27014 -0.20625 0.27014 C -0.31996 0.27014 -0.4125 0.14838 -0.4125 2.22222E-6 C -0.4125 -0.14908 -0.31996 -0.26898 -0.20625 -0.26898 C -0.09236 -0.26898 -8.33333E-7 -0.14908 -8.33333E-7 2.22222E-6 Z " pathEditMode="relative" rAng="5400000" ptsTypes="fffff">
                                      <p:cBhvr>
                                        <p:cTn id="3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65 -0.0044 C -0.07778 0.0963 -0.20712 0.08889 -0.28472 -0.02222 C -0.36215 -0.1331 -0.35868 -0.30625 -0.27726 -0.40718 C -0.19566 -0.50856 -0.06615 -0.50023 0.01111 -0.38935 C 0.08872 -0.27824 0.08542 -0.10579 0.00365 -0.0044 Z " pathEditMode="relative" rAng="8224989" ptsTypes="fffff">
                                      <p:cBhvr>
                                        <p:cTn id="39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20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2.22222E-6 C -0.11233 -2.22222E-6 -0.20417 -0.12315 -0.20417 -0.275 C -0.20417 -0.42662 -0.11233 -0.55 1.11022E-16 -0.55 C 0.11267 -0.55 0.20417 -0.42662 0.20417 -0.275 C 0.20417 -0.12315 0.11267 -2.22222E-6 1.11022E-16 -2.22222E-6 Z " pathEditMode="relative" rAng="10800000" ptsTypes="fffff">
                                      <p:cBhvr>
                                        <p:cTn id="41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868 0.00995 C -0.08038 -0.08009 -0.09878 -0.25139 -0.03055 -0.37153 C 0.03733 -0.49074 0.1665 -0.51389 0.25556 -0.42384 C 0.34549 -0.33287 0.36268 -0.16181 0.29462 -0.04213 C 0.22639 0.07755 0.09879 0.10093 0.00868 0.00995 Z " pathEditMode="relative" rAng="13033824" ptsTypes="fffff">
                                      <p:cBhvr>
                                        <p:cTn id="4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2169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1.11111E-6 C -3.33333E-6 -0.15 0.0915 -0.27222 0.20417 -0.27222 C 0.31667 -0.27222 0.40834 -0.15 0.40834 1.11111E-6 C 0.40834 0.15069 0.31667 0.27222 0.20417 0.27222 C 0.0915 0.27222 -3.33333E-6 0.15069 -3.33333E-6 1.11111E-6 Z " pathEditMode="relative" rAng="16200000" ptsTypes="fffff">
                                      <p:cBhvr>
                                        <p:cTn id="45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 -0.00717 C 0.08646 -0.10254 0.21684 -0.08773 0.28854 0.0294 C 0.3592 0.14514 0.34566 0.31922 0.25816 0.41435 C 0.16979 0.51088 0.04045 0.49398 -0.03091 0.37778 C -0.10243 0.26134 -0.08889 0.08935 -0.0007 -0.00717 Z " pathEditMode="relative" rAng="-2355351" ptsTypes="fffff">
                                      <p:cBhvr>
                                        <p:cTn id="4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1" y="2106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3.33333E-6 C 0.11007 -3.33333E-6 0.2 0.12315 0.2 0.275 C 0.2 0.42662 0.11007 0.55 3.33333E-6 0.55 C -0.11042 0.55 -0.2 0.42662 -0.2 0.275 C -0.2 0.12315 -0.11042 -3.33333E-6 3.33333E-6 -3.33333E-6 Z " pathEditMode="relative" rAng="0" ptsTypes="fffff">
                                      <p:cBhvr>
                                        <p:cTn id="4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6" name="Text Box 7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072640" y="990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1. Định nghĩa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2286000" y="1447800"/>
            <a:ext cx="68275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Chuyển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tịnh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tiến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rắn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là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chuyển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trong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đó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nối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điểm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bất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kì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luôn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song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chính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nó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27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702164"/>
            <a:ext cx="1935480" cy="2157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4" name="Picture 2" descr="D:\Bai giang Nhung\giao an\10\bai giang lop 10\3 tinh hoc vat ran\21 chuyen dong tin tien cua vat ran\dong co 2ky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656226"/>
            <a:ext cx="2107485" cy="220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003086" y="3514666"/>
            <a:ext cx="1752600" cy="728147"/>
            <a:chOff x="5181600" y="3912334"/>
            <a:chExt cx="1752600" cy="728147"/>
          </a:xfrm>
        </p:grpSpPr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5715000" y="4178816"/>
              <a:ext cx="1219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sz="240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Pittong</a:t>
              </a:r>
              <a:endParaRPr 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5181600" y="3912334"/>
              <a:ext cx="685800" cy="2664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7399" name="Picture 7" descr="C:\Users\Administrator\Desktop\bengoan_394x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85" y="2656225"/>
            <a:ext cx="2312115" cy="22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1" name="Picture 9" descr="Káº¿t quáº£ hÃ¬nh áº£nh cho kÃ©o váº­t trÆ°á»£t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951753"/>
            <a:ext cx="3860087" cy="22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03086" y="4951753"/>
            <a:ext cx="1066802" cy="322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7403" name="Picture 11" descr="Káº¿t quáº£ hÃ¬nh áº£nh cho rÆ¡i tá»± do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86" y="4513104"/>
            <a:ext cx="2312114" cy="23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/>
          <p:cNvSpPr>
            <a:spLocks noChangeArrowheads="1"/>
          </p:cNvSpPr>
          <p:nvPr/>
        </p:nvSpPr>
        <p:spPr bwMode="auto">
          <a:xfrm flipH="1">
            <a:off x="5968286" y="5901108"/>
            <a:ext cx="812800" cy="612775"/>
          </a:xfrm>
          <a:prstGeom prst="parallelogram">
            <a:avLst>
              <a:gd name="adj" fmla="val 33161"/>
            </a:avLst>
          </a:prstGeom>
          <a:solidFill>
            <a:srgbClr val="A50021"/>
          </a:solidFill>
          <a:ln w="12700">
            <a:solidFill>
              <a:srgbClr val="000000"/>
            </a:solidFill>
            <a:miter lim="800000"/>
            <a:headEnd type="non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3937874" y="5901108"/>
            <a:ext cx="814387" cy="612775"/>
          </a:xfrm>
          <a:prstGeom prst="parallelogram">
            <a:avLst>
              <a:gd name="adj" fmla="val 33225"/>
            </a:avLst>
          </a:prstGeom>
          <a:solidFill>
            <a:srgbClr val="A50021"/>
          </a:solidFill>
          <a:ln w="12700">
            <a:solidFill>
              <a:srgbClr val="000000"/>
            </a:solidFill>
            <a:miter lim="800000"/>
            <a:headEnd type="non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4101386" y="3013445"/>
            <a:ext cx="2527300" cy="3043238"/>
          </a:xfrm>
          <a:prstGeom prst="rect">
            <a:avLst/>
          </a:prstGeom>
          <a:solidFill>
            <a:srgbClr val="A50021"/>
          </a:solidFill>
          <a:ln w="12700">
            <a:solidFill>
              <a:srgbClr val="000000"/>
            </a:solidFill>
            <a:miter lim="800000"/>
            <a:headEnd type="non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4250611" y="5089895"/>
            <a:ext cx="2543175" cy="831850"/>
            <a:chOff x="2109" y="3287"/>
            <a:chExt cx="1844" cy="604"/>
          </a:xfrm>
        </p:grpSpPr>
        <p:sp>
          <p:nvSpPr>
            <p:cNvPr id="42" name="AutoShape 11"/>
            <p:cNvSpPr>
              <a:spLocks noChangeArrowheads="1"/>
            </p:cNvSpPr>
            <p:nvPr/>
          </p:nvSpPr>
          <p:spPr bwMode="auto">
            <a:xfrm rot="-5400000">
              <a:off x="3611" y="3347"/>
              <a:ext cx="202" cy="483"/>
            </a:xfrm>
            <a:prstGeom prst="flowChartCollate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0000">
                    <a:gamma/>
                    <a:shade val="46275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2109" y="3287"/>
              <a:ext cx="1730" cy="604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13"/>
          <p:cNvGrpSpPr>
            <a:grpSpLocks/>
          </p:cNvGrpSpPr>
          <p:nvPr/>
        </p:nvGrpSpPr>
        <p:grpSpPr bwMode="auto">
          <a:xfrm>
            <a:off x="4250611" y="3831008"/>
            <a:ext cx="3911600" cy="1414462"/>
            <a:chOff x="2231" y="2630"/>
            <a:chExt cx="2464" cy="891"/>
          </a:xfrm>
        </p:grpSpPr>
        <p:grpSp>
          <p:nvGrpSpPr>
            <p:cNvPr id="45" name="Group 14"/>
            <p:cNvGrpSpPr>
              <a:grpSpLocks/>
            </p:cNvGrpSpPr>
            <p:nvPr/>
          </p:nvGrpSpPr>
          <p:grpSpPr bwMode="auto">
            <a:xfrm>
              <a:off x="2231" y="2819"/>
              <a:ext cx="1602" cy="524"/>
              <a:chOff x="2109" y="2592"/>
              <a:chExt cx="1844" cy="604"/>
            </a:xfrm>
          </p:grpSpPr>
          <p:sp>
            <p:nvSpPr>
              <p:cNvPr id="47" name="AutoShape 15"/>
              <p:cNvSpPr>
                <a:spLocks noChangeArrowheads="1"/>
              </p:cNvSpPr>
              <p:nvPr/>
            </p:nvSpPr>
            <p:spPr bwMode="auto">
              <a:xfrm rot="-5400000">
                <a:off x="3611" y="2652"/>
                <a:ext cx="202" cy="483"/>
              </a:xfrm>
              <a:prstGeom prst="flowChartCollate">
                <a:avLst/>
              </a:prstGeom>
              <a:gradFill rotWithShape="1">
                <a:gsLst>
                  <a:gs pos="0">
                    <a:srgbClr val="FF0000"/>
                  </a:gs>
                  <a:gs pos="50000">
                    <a:srgbClr val="FF0000">
                      <a:gamma/>
                      <a:shade val="4627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16"/>
              <p:cNvSpPr>
                <a:spLocks noChangeArrowheads="1"/>
              </p:cNvSpPr>
              <p:nvPr/>
            </p:nvSpPr>
            <p:spPr bwMode="auto">
              <a:xfrm>
                <a:off x="2109" y="2592"/>
                <a:ext cx="1730" cy="604"/>
              </a:xfrm>
              <a:prstGeom prst="rect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6" name="Picture 17" descr="ban ta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0000" flipH="1">
              <a:off x="3742" y="2630"/>
              <a:ext cx="953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777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20625 4.44444E-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9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6" name="Text Box 7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072640" y="990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1. Định nghĩa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164"/>
          <p:cNvSpPr>
            <a:spLocks noChangeShapeType="1"/>
          </p:cNvSpPr>
          <p:nvPr/>
        </p:nvSpPr>
        <p:spPr bwMode="auto">
          <a:xfrm>
            <a:off x="3276600" y="5410200"/>
            <a:ext cx="3167063" cy="0"/>
          </a:xfrm>
          <a:prstGeom prst="line">
            <a:avLst/>
          </a:prstGeom>
          <a:noFill/>
          <a:ln w="76200">
            <a:solidFill>
              <a:srgbClr val="FF3386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69"/>
          <p:cNvSpPr>
            <a:spLocks noChangeShapeType="1"/>
          </p:cNvSpPr>
          <p:nvPr/>
        </p:nvSpPr>
        <p:spPr bwMode="auto">
          <a:xfrm>
            <a:off x="4343400" y="4724400"/>
            <a:ext cx="3167063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" name="Group 171"/>
          <p:cNvGrpSpPr>
            <a:grpSpLocks/>
          </p:cNvGrpSpPr>
          <p:nvPr/>
        </p:nvGrpSpPr>
        <p:grpSpPr bwMode="auto">
          <a:xfrm>
            <a:off x="2262188" y="3568700"/>
            <a:ext cx="2238375" cy="715963"/>
            <a:chOff x="1425" y="2248"/>
            <a:chExt cx="1410" cy="451"/>
          </a:xfrm>
        </p:grpSpPr>
        <p:pic>
          <p:nvPicPr>
            <p:cNvPr id="54" name="Picture 161" descr="CAR05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25" y="2248"/>
              <a:ext cx="1410" cy="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Oval 165"/>
            <p:cNvSpPr>
              <a:spLocks noChangeArrowheads="1"/>
            </p:cNvSpPr>
            <p:nvPr/>
          </p:nvSpPr>
          <p:spPr bwMode="auto">
            <a:xfrm>
              <a:off x="2003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70"/>
            <p:cNvSpPr>
              <a:spLocks noChangeArrowheads="1"/>
            </p:cNvSpPr>
            <p:nvPr/>
          </p:nvSpPr>
          <p:spPr bwMode="auto">
            <a:xfrm>
              <a:off x="2675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Line 162"/>
          <p:cNvSpPr>
            <a:spLocks noChangeShapeType="1"/>
          </p:cNvSpPr>
          <p:nvPr/>
        </p:nvSpPr>
        <p:spPr bwMode="auto">
          <a:xfrm>
            <a:off x="3267075" y="3933825"/>
            <a:ext cx="0" cy="22733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167"/>
          <p:cNvSpPr>
            <a:spLocks noChangeShapeType="1"/>
          </p:cNvSpPr>
          <p:nvPr/>
        </p:nvSpPr>
        <p:spPr bwMode="auto">
          <a:xfrm>
            <a:off x="4346575" y="3962400"/>
            <a:ext cx="0" cy="22733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163"/>
          <p:cNvSpPr>
            <a:spLocks noChangeShapeType="1"/>
          </p:cNvSpPr>
          <p:nvPr/>
        </p:nvSpPr>
        <p:spPr bwMode="auto">
          <a:xfrm>
            <a:off x="6443663" y="3933825"/>
            <a:ext cx="0" cy="22733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168"/>
          <p:cNvSpPr>
            <a:spLocks noChangeShapeType="1"/>
          </p:cNvSpPr>
          <p:nvPr/>
        </p:nvSpPr>
        <p:spPr bwMode="auto">
          <a:xfrm>
            <a:off x="7529513" y="3962400"/>
            <a:ext cx="0" cy="22733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72"/>
          <p:cNvSpPr>
            <a:spLocks noChangeShapeType="1"/>
          </p:cNvSpPr>
          <p:nvPr/>
        </p:nvSpPr>
        <p:spPr bwMode="auto">
          <a:xfrm>
            <a:off x="2057400" y="4287838"/>
            <a:ext cx="70866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" name="Picture 173" descr="Dong Ho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1752600"/>
            <a:ext cx="2079625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174"/>
          <p:cNvGrpSpPr>
            <a:grpSpLocks/>
          </p:cNvGrpSpPr>
          <p:nvPr/>
        </p:nvGrpSpPr>
        <p:grpSpPr bwMode="auto">
          <a:xfrm>
            <a:off x="7585075" y="2141538"/>
            <a:ext cx="1130300" cy="1246187"/>
            <a:chOff x="4516" y="2889"/>
            <a:chExt cx="1140" cy="1140"/>
          </a:xfrm>
        </p:grpSpPr>
        <p:sp>
          <p:nvSpPr>
            <p:cNvPr id="64" name="Line 175"/>
            <p:cNvSpPr>
              <a:spLocks noChangeShapeType="1"/>
            </p:cNvSpPr>
            <p:nvPr/>
          </p:nvSpPr>
          <p:spPr bwMode="auto">
            <a:xfrm flipV="1">
              <a:off x="5084" y="2963"/>
              <a:ext cx="0" cy="49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Oval 176"/>
            <p:cNvSpPr>
              <a:spLocks noChangeArrowheads="1"/>
            </p:cNvSpPr>
            <p:nvPr/>
          </p:nvSpPr>
          <p:spPr bwMode="auto">
            <a:xfrm flipV="1">
              <a:off x="5012" y="3385"/>
              <a:ext cx="148" cy="148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FFFF66"/>
              </a:solidFill>
              <a:round/>
              <a:headEnd type="none" w="sm" len="sm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177"/>
            <p:cNvSpPr>
              <a:spLocks noChangeArrowheads="1"/>
            </p:cNvSpPr>
            <p:nvPr/>
          </p:nvSpPr>
          <p:spPr bwMode="auto">
            <a:xfrm flipV="1">
              <a:off x="4516" y="2889"/>
              <a:ext cx="1140" cy="114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66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990000"/>
                  </a:solidFill>
                  <a:round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" name="Text Box 190"/>
          <p:cNvSpPr txBox="1">
            <a:spLocks noChangeArrowheads="1"/>
          </p:cNvSpPr>
          <p:nvPr/>
        </p:nvSpPr>
        <p:spPr bwMode="auto">
          <a:xfrm>
            <a:off x="2286000" y="2530475"/>
            <a:ext cx="396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Nhận xét chuyển động của hai điểm bất kỳ của ô tô?</a:t>
            </a:r>
          </a:p>
        </p:txBody>
      </p:sp>
    </p:spTree>
    <p:extLst>
      <p:ext uri="{BB962C8B-B14F-4D97-AF65-F5344CB8AC3E}">
        <p14:creationId xmlns:p14="http://schemas.microsoft.com/office/powerpoint/2010/main" val="18619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68146E-7 L 0.35521 2.68146E-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9" grpId="0" animBg="1"/>
      <p:bldP spid="60" grpId="0" animBg="1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6" name="Text Box 7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072640" y="990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1. Định nghĩa</a:t>
            </a:r>
          </a:p>
        </p:txBody>
      </p:sp>
      <p:sp>
        <p:nvSpPr>
          <p:cNvPr id="17" name="Text Box 80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72640" y="1389310"/>
            <a:ext cx="608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>
                <a:solidFill>
                  <a:srgbClr val="009900"/>
                </a:solidFill>
              </a:rPr>
              <a:t>2. Gia tốc của vật chuyển động tịnh tiến</a:t>
            </a:r>
          </a:p>
        </p:txBody>
      </p:sp>
      <p:sp>
        <p:nvSpPr>
          <p:cNvPr id="40" name="Rectangle 19"/>
          <p:cNvSpPr txBox="1">
            <a:spLocks noChangeArrowheads="1"/>
          </p:cNvSpPr>
          <p:nvPr/>
        </p:nvSpPr>
        <p:spPr bwMode="auto">
          <a:xfrm>
            <a:off x="2173287" y="1828800"/>
            <a:ext cx="6940233" cy="119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2400" dirty="0" err="1" smtClean="0">
                <a:solidFill>
                  <a:srgbClr val="0000FF"/>
                </a:solidFill>
              </a:rPr>
              <a:t>Vì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mọi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điểm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trên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vật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chuyển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động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như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nhau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nên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có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thể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coi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vật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như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một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chất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điểm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và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áp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dụng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định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luật</a:t>
            </a:r>
            <a:r>
              <a:rPr lang="en-US" sz="2400" dirty="0" smtClean="0">
                <a:solidFill>
                  <a:srgbClr val="0000FF"/>
                </a:solidFill>
              </a:rPr>
              <a:t> II </a:t>
            </a:r>
            <a:r>
              <a:rPr lang="en-US" sz="2400" dirty="0" err="1" smtClean="0">
                <a:solidFill>
                  <a:srgbClr val="0000FF"/>
                </a:solidFill>
              </a:rPr>
              <a:t>Niu-tơn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vật</a:t>
            </a:r>
            <a:endParaRPr 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29"/>
              <p:cNvSpPr txBox="1">
                <a:spLocks noChangeArrowheads="1"/>
              </p:cNvSpPr>
              <p:nvPr/>
            </p:nvSpPr>
            <p:spPr bwMode="auto">
              <a:xfrm>
                <a:off x="2173286" y="4101941"/>
                <a:ext cx="6940234" cy="9100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sz="2400" dirty="0" err="1" smtClean="0">
                    <a:solidFill>
                      <a:srgbClr val="0000FF"/>
                    </a:solidFill>
                  </a:rPr>
                  <a:t>Trong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đó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/>
                      </a:rPr>
                      <m:t>+…</m:t>
                    </m:r>
                  </m:oMath>
                </a14:m>
                <a:r>
                  <a:rPr lang="en-US" sz="2400" dirty="0" smtClean="0">
                    <a:solidFill>
                      <a:srgbClr val="0000FF"/>
                    </a:solidFill>
                  </a:rPr>
                  <a:t>  </a:t>
                </a:r>
                <a:r>
                  <a:rPr lang="en-US" sz="2400" dirty="0" err="1" smtClean="0">
                    <a:solidFill>
                      <a:srgbClr val="0000FF"/>
                    </a:solidFill>
                  </a:rPr>
                  <a:t>là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hợp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lực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của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các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lực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tác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dụng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vào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vật</a:t>
                </a:r>
                <a:r>
                  <a:rPr lang="en-US" sz="240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0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3286" y="4101941"/>
                <a:ext cx="6940234" cy="910057"/>
              </a:xfrm>
              <a:prstGeom prst="rect">
                <a:avLst/>
              </a:prstGeom>
              <a:blipFill rotWithShape="1">
                <a:blip r:embed="rId9"/>
                <a:stretch>
                  <a:fillRect l="-1406" r="-1318" b="-114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709844"/>
              </p:ext>
            </p:extLst>
          </p:nvPr>
        </p:nvGraphicFramePr>
        <p:xfrm>
          <a:off x="3962400" y="3019038"/>
          <a:ext cx="3038475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45" name="Equation" r:id="rId10" imgW="1257120" imgH="419040" progId="Equation.DSMT4">
                  <p:embed/>
                </p:oleObj>
              </mc:Choice>
              <mc:Fallback>
                <p:oleObj name="Equation" r:id="rId10" imgW="1257120" imgH="419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019038"/>
                        <a:ext cx="3038475" cy="1014413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7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3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1009650"/>
            <a:ext cx="723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 algn="just"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II. CHUYỂN ĐỘNG QUAY CỦA MỘT VẬT RẮN QUANH MỘT TRỤC CỐ ĐỊNH</a:t>
            </a:r>
          </a:p>
        </p:txBody>
      </p:sp>
      <p:sp>
        <p:nvSpPr>
          <p:cNvPr id="61" name="Text Box 3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17526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9900"/>
                </a:solidFill>
              </a:rPr>
              <a:t>1. </a:t>
            </a:r>
            <a:r>
              <a:rPr lang="en-US" sz="2400" b="1" dirty="0" err="1">
                <a:solidFill>
                  <a:srgbClr val="009900"/>
                </a:solidFill>
              </a:rPr>
              <a:t>Đặc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điểm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của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chuyển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err="1">
                <a:solidFill>
                  <a:srgbClr val="009900"/>
                </a:solidFill>
              </a:rPr>
              <a:t>động</a:t>
            </a:r>
            <a:r>
              <a:rPr lang="en-US" sz="2400" b="1" dirty="0">
                <a:solidFill>
                  <a:srgbClr val="009900"/>
                </a:solidFill>
              </a:rPr>
              <a:t> quay</a:t>
            </a:r>
          </a:p>
        </p:txBody>
      </p:sp>
      <p:sp>
        <p:nvSpPr>
          <p:cNvPr id="63" name="Text Box 34"/>
          <p:cNvSpPr txBox="1">
            <a:spLocks noChangeArrowheads="1"/>
          </p:cNvSpPr>
          <p:nvPr/>
        </p:nvSpPr>
        <p:spPr bwMode="auto">
          <a:xfrm>
            <a:off x="2056449" y="4282995"/>
            <a:ext cx="714756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2575" indent="-282575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Mọi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điểm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trên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rắn</a:t>
            </a:r>
            <a:r>
              <a:rPr lang="en-US" sz="2400" dirty="0">
                <a:solidFill>
                  <a:srgbClr val="0000FF"/>
                </a:solidFill>
              </a:rPr>
              <a:t> quay </a:t>
            </a:r>
            <a:r>
              <a:rPr lang="en-US" sz="2400" dirty="0" err="1">
                <a:solidFill>
                  <a:srgbClr val="0000FF"/>
                </a:solidFill>
              </a:rPr>
              <a:t>với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cùng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tốc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độ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góc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</a:t>
            </a:r>
            <a:endParaRPr lang="en-US" sz="2400" dirty="0">
              <a:solidFill>
                <a:srgbClr val="0000FF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quay </a:t>
            </a:r>
            <a:r>
              <a:rPr lang="en-US" sz="2400" dirty="0" err="1">
                <a:solidFill>
                  <a:srgbClr val="0000FF"/>
                </a:solidFill>
              </a:rPr>
              <a:t>đều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 = </a:t>
            </a:r>
            <a:r>
              <a:rPr lang="en-US" sz="2400" dirty="0" err="1" smtClean="0">
                <a:solidFill>
                  <a:srgbClr val="0000FF"/>
                </a:solidFill>
                <a:sym typeface="Symbol" pitchFamily="18" charset="2"/>
              </a:rPr>
              <a:t>hằng</a:t>
            </a:r>
            <a:r>
              <a:rPr lang="en-US" sz="2400" dirty="0" smtClean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en-US" sz="2400" smtClean="0">
                <a:solidFill>
                  <a:srgbClr val="0000FF"/>
                </a:solidFill>
                <a:sym typeface="Symbol" pitchFamily="18" charset="2"/>
              </a:rPr>
              <a:t>số. </a:t>
            </a:r>
            <a:r>
              <a:rPr lang="en-US" sz="2400" dirty="0" err="1">
                <a:solidFill>
                  <a:srgbClr val="0000FF"/>
                </a:solidFill>
                <a:sym typeface="Symbol" pitchFamily="18" charset="2"/>
              </a:rPr>
              <a:t>Vật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 quay </a:t>
            </a:r>
            <a:r>
              <a:rPr lang="en-US" sz="2400" dirty="0" err="1" smtClean="0">
                <a:solidFill>
                  <a:srgbClr val="FF3300"/>
                </a:solidFill>
                <a:sym typeface="Symbol" pitchFamily="18" charset="2"/>
              </a:rPr>
              <a:t>nhanh</a:t>
            </a:r>
            <a:r>
              <a:rPr lang="en-US" sz="2400" dirty="0" smtClean="0">
                <a:solidFill>
                  <a:srgbClr val="FF3300"/>
                </a:solidFill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FF3300"/>
                </a:solidFill>
                <a:sym typeface="Symbol" pitchFamily="18" charset="2"/>
              </a:rPr>
              <a:t>dần</a:t>
            </a:r>
            <a:r>
              <a:rPr lang="en-US" sz="2400" dirty="0" smtClean="0">
                <a:solidFill>
                  <a:srgbClr val="FF3300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srgbClr val="FF3300"/>
                </a:solidFill>
                <a:sym typeface="Symbol" pitchFamily="18" charset="2"/>
              </a:rPr>
              <a:t> </a:t>
            </a:r>
            <a:r>
              <a:rPr lang="en-US" sz="2400" dirty="0" err="1">
                <a:solidFill>
                  <a:srgbClr val="FF3300"/>
                </a:solidFill>
                <a:sym typeface="Symbol" pitchFamily="18" charset="2"/>
              </a:rPr>
              <a:t>tăng</a:t>
            </a:r>
            <a:r>
              <a:rPr lang="en-US" sz="2400" dirty="0">
                <a:solidFill>
                  <a:srgbClr val="FF3300"/>
                </a:solidFill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FF3300"/>
                </a:solidFill>
                <a:sym typeface="Symbol" pitchFamily="18" charset="2"/>
              </a:rPr>
              <a:t>dần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. </a:t>
            </a:r>
            <a:r>
              <a:rPr lang="en-US" sz="2400" dirty="0" err="1">
                <a:solidFill>
                  <a:srgbClr val="0000FF"/>
                </a:solidFill>
                <a:sym typeface="Symbol" pitchFamily="18" charset="2"/>
              </a:rPr>
              <a:t>Vật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 quay </a:t>
            </a:r>
            <a:r>
              <a:rPr lang="en-US" sz="2400" dirty="0" err="1" smtClean="0">
                <a:solidFill>
                  <a:srgbClr val="009900"/>
                </a:solidFill>
                <a:sym typeface="Symbol" pitchFamily="18" charset="2"/>
              </a:rPr>
              <a:t>chậm</a:t>
            </a:r>
            <a:r>
              <a:rPr lang="en-US" sz="2400" dirty="0" smtClean="0">
                <a:solidFill>
                  <a:srgbClr val="009900"/>
                </a:solidFill>
                <a:sym typeface="Symbol" pitchFamily="18" charset="2"/>
              </a:rPr>
              <a:t> </a:t>
            </a:r>
            <a:r>
              <a:rPr lang="en-US" sz="2400" dirty="0" err="1" smtClean="0">
                <a:solidFill>
                  <a:srgbClr val="009900"/>
                </a:solidFill>
                <a:sym typeface="Symbol" pitchFamily="18" charset="2"/>
              </a:rPr>
              <a:t>dần</a:t>
            </a:r>
            <a:r>
              <a:rPr lang="en-US" sz="2400" dirty="0" smtClean="0">
                <a:solidFill>
                  <a:srgbClr val="009900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srgbClr val="009900"/>
                </a:solidFill>
                <a:sym typeface="Symbol" pitchFamily="18" charset="2"/>
              </a:rPr>
              <a:t> </a:t>
            </a:r>
            <a:r>
              <a:rPr lang="en-US" sz="2400" dirty="0" err="1">
                <a:solidFill>
                  <a:srgbClr val="009900"/>
                </a:solidFill>
                <a:sym typeface="Symbol" pitchFamily="18" charset="2"/>
              </a:rPr>
              <a:t>giảm</a:t>
            </a:r>
            <a:r>
              <a:rPr lang="en-US" sz="2400" dirty="0">
                <a:solidFill>
                  <a:srgbClr val="009900"/>
                </a:solidFill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009900"/>
                </a:solidFill>
                <a:sym typeface="Symbol" pitchFamily="18" charset="2"/>
              </a:rPr>
              <a:t>dần</a:t>
            </a:r>
            <a:r>
              <a:rPr lang="en-US" sz="2400" dirty="0">
                <a:solidFill>
                  <a:srgbClr val="0000FF"/>
                </a:solidFill>
                <a:sym typeface="Symbol" pitchFamily="18" charset="2"/>
              </a:rPr>
              <a:t>.</a:t>
            </a:r>
          </a:p>
        </p:txBody>
      </p:sp>
      <p:pic>
        <p:nvPicPr>
          <p:cNvPr id="193538" name="Picture 2" descr="D:\Bai giang Nhung\giao an\10\bai giang lop 10\3 tinh hoc vat ran\21 chuyen dong tin tien cua vat ran\rong ro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28" y="2253184"/>
            <a:ext cx="2491641" cy="18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3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1905000" y="0"/>
            <a:ext cx="7239000" cy="609600"/>
          </a:xfrm>
          <a:prstGeom prst="rect">
            <a:avLst/>
          </a:prstGeom>
          <a:gradFill rotWithShape="1">
            <a:gsLst>
              <a:gs pos="0">
                <a:srgbClr val="DEC0DC"/>
              </a:gs>
              <a:gs pos="50000">
                <a:srgbClr val="CCCCFF"/>
              </a:gs>
              <a:gs pos="100000">
                <a:srgbClr val="DEC0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950720" y="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CHUYỂN ĐỘNG TỊNH TIẾN CỦA VẬT RẮN. CHUYỂN ĐỘNG QUAY CỦA VẬT RẮN QUANH MỘT TRỤC CỐ ĐỊNH. NGẪU LỰC</a:t>
            </a:r>
          </a:p>
        </p:txBody>
      </p:sp>
      <p:pic>
        <p:nvPicPr>
          <p:cNvPr id="174140" name="Picture 60" descr="D:\Bai giang Nhung\giao an\10\bai giang lop 10\3 tinh hoc vat ran\21 chuyen dong tin tien cua vat ran\chuyen-dong-du-qu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15239"/>
            <a:ext cx="1935480" cy="181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1600200"/>
            <a:ext cx="1905000" cy="5257800"/>
          </a:xfrm>
          <a:prstGeom prst="rect">
            <a:avLst/>
          </a:prstGeom>
          <a:gradFill rotWithShape="1">
            <a:gsLst>
              <a:gs pos="0">
                <a:srgbClr val="DDCFF5"/>
              </a:gs>
              <a:gs pos="50000">
                <a:srgbClr val="FFEBFF"/>
              </a:gs>
              <a:gs pos="100000">
                <a:srgbClr val="DDCFF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1600200"/>
            <a:ext cx="1905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I. CHUYỂN ĐỘNG TỊNH TIẾN CỦA MỘT VẬT RẮN</a:t>
            </a:r>
          </a:p>
        </p:txBody>
      </p:sp>
      <p:sp>
        <p:nvSpPr>
          <p:cNvPr id="21" name="Text 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24257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Định nghĩa</a:t>
            </a:r>
          </a:p>
        </p:txBody>
      </p:sp>
      <p:sp>
        <p:nvSpPr>
          <p:cNvPr id="22" name="Text Box 1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2392" y="2743200"/>
            <a:ext cx="19802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Gia tốc của vật chuyển động tịnh tiến</a:t>
            </a:r>
          </a:p>
        </p:txBody>
      </p:sp>
      <p:sp>
        <p:nvSpPr>
          <p:cNvPr id="23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1440" y="3611880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3. Bài tập áp dụng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61938" y="2425700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1"/>
          <p:cNvSpPr>
            <a:spLocks noChangeShapeType="1"/>
          </p:cNvSpPr>
          <p:nvPr/>
        </p:nvSpPr>
        <p:spPr bwMode="auto">
          <a:xfrm>
            <a:off x="0" y="4258211"/>
            <a:ext cx="1905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>
            <a:off x="261938" y="5274469"/>
            <a:ext cx="1130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0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4258211"/>
            <a:ext cx="195072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</a:rPr>
              <a:t>II. CHUYỂN ĐỘNG QUAY CỦA </a:t>
            </a:r>
            <a:r>
              <a:rPr lang="en-US" sz="1600" b="1" smtClean="0">
                <a:solidFill>
                  <a:srgbClr val="0000FF"/>
                </a:solidFill>
              </a:rPr>
              <a:t>1 </a:t>
            </a:r>
            <a:r>
              <a:rPr lang="en-US" sz="1600" b="1">
                <a:solidFill>
                  <a:srgbClr val="0000FF"/>
                </a:solidFill>
              </a:rPr>
              <a:t>VẬT RẮN QUANH </a:t>
            </a:r>
            <a:r>
              <a:rPr lang="en-US" sz="1600" b="1" smtClean="0">
                <a:solidFill>
                  <a:srgbClr val="0000FF"/>
                </a:solidFill>
              </a:rPr>
              <a:t>MỘT </a:t>
            </a:r>
            <a:r>
              <a:rPr lang="en-US" sz="1600" b="1">
                <a:solidFill>
                  <a:srgbClr val="0000FF"/>
                </a:solidFill>
              </a:rPr>
              <a:t>TRỤC CỐ ĐỊNH</a:t>
            </a:r>
          </a:p>
        </p:txBody>
      </p:sp>
      <p:sp>
        <p:nvSpPr>
          <p:cNvPr id="31" name="Text Box 10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5335429"/>
            <a:ext cx="19802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 Đặc điểm của chuyển động quay</a:t>
            </a:r>
          </a:p>
        </p:txBody>
      </p:sp>
      <p:sp>
        <p:nvSpPr>
          <p:cNvPr id="32" name="Text Box 10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6187440"/>
            <a:ext cx="19802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2. Tác dụng của momen lực</a:t>
            </a:r>
          </a:p>
        </p:txBody>
      </p:sp>
      <p:sp>
        <p:nvSpPr>
          <p:cNvPr id="17" name="Text Box 8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622935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I. CHUYỂN ĐỘNG TỊNH TIẾN CỦA MỘT VẬT RẮN</a:t>
            </a:r>
          </a:p>
        </p:txBody>
      </p:sp>
      <p:sp>
        <p:nvSpPr>
          <p:cNvPr id="7" name="AutoShape 4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Káº¿t quáº£ hÃ¬nh áº£nh cho há»p diÃªm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3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1009650"/>
            <a:ext cx="723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 algn="just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</a:rPr>
              <a:t>II. CHUYỂN ĐỘNG QUAY CỦA MỘT VẬT RẮN QUANH MỘT TRỤC CỐ ĐỊNH</a:t>
            </a:r>
          </a:p>
        </p:txBody>
      </p:sp>
      <p:sp>
        <p:nvSpPr>
          <p:cNvPr id="61" name="Text Box 3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17526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1. Đặc điểm của chuyển động quay</a:t>
            </a:r>
          </a:p>
        </p:txBody>
      </p:sp>
      <p:sp>
        <p:nvSpPr>
          <p:cNvPr id="25" name="Text Box 9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2133600"/>
            <a:ext cx="4648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9900"/>
                </a:solidFill>
              </a:rPr>
              <a:t>2. Tác dụng của momen lực</a:t>
            </a:r>
          </a:p>
        </p:txBody>
      </p:sp>
      <p:sp>
        <p:nvSpPr>
          <p:cNvPr id="26" name="Text Box 99"/>
          <p:cNvSpPr txBox="1">
            <a:spLocks noChangeArrowheads="1"/>
          </p:cNvSpPr>
          <p:nvPr/>
        </p:nvSpPr>
        <p:spPr bwMode="auto">
          <a:xfrm>
            <a:off x="2072640" y="5569803"/>
            <a:ext cx="70408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- </a:t>
            </a:r>
            <a:r>
              <a:rPr lang="en-US" sz="2400">
                <a:solidFill>
                  <a:srgbClr val="FF3300"/>
                </a:solidFill>
              </a:rPr>
              <a:t>Momen lực </a:t>
            </a:r>
            <a:r>
              <a:rPr lang="en-US" sz="2400">
                <a:solidFill>
                  <a:srgbClr val="0000FF"/>
                </a:solidFill>
              </a:rPr>
              <a:t>tác dụng vào một vật quay quanh một trục cố định làm </a:t>
            </a:r>
            <a:r>
              <a:rPr lang="en-US" sz="2400">
                <a:solidFill>
                  <a:srgbClr val="FF3300"/>
                </a:solidFill>
              </a:rPr>
              <a:t>thay đổi tốc độ góc </a:t>
            </a:r>
            <a:r>
              <a:rPr lang="en-US" sz="2400">
                <a:solidFill>
                  <a:srgbClr val="0000FF"/>
                </a:solidFill>
              </a:rPr>
              <a:t>của vật.</a:t>
            </a:r>
          </a:p>
        </p:txBody>
      </p:sp>
      <p:pic>
        <p:nvPicPr>
          <p:cNvPr id="192514" name="Picture 2" descr="D:\Bai giang Nhung\giao an\10\bai giang lop 10\3 tinh hoc vat ran\21 chuyen dong tin tien cua vat ran\rong roc can bang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1" y="2795032"/>
            <a:ext cx="3451860" cy="25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5" name="Picture 3" descr="D:\Bai giang Nhung\giao an\10\bai giang lop 10\3 tinh hoc vat ran\21 chuyen dong tin tien cua vat ran\RR quay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0" y="2795032"/>
            <a:ext cx="3451860" cy="25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15940" y="3166408"/>
            <a:ext cx="34518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41338" algn="l"/>
              </a:tabLst>
            </a:pPr>
            <a:r>
              <a:rPr lang="en-US" sz="2400" b="1" smtClean="0">
                <a:latin typeface="Arial" pitchFamily="34" charset="0"/>
                <a:cs typeface="Arial" pitchFamily="34" charset="0"/>
                <a:sym typeface="Wingdings 2"/>
              </a:rPr>
              <a:t>C2</a:t>
            </a:r>
            <a:r>
              <a:rPr lang="en-US" sz="2400" b="1">
                <a:latin typeface="Arial" pitchFamily="34" charset="0"/>
                <a:cs typeface="Arial" pitchFamily="34" charset="0"/>
                <a:sym typeface="Wingdings 2"/>
              </a:rPr>
              <a:t>: </a:t>
            </a:r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Wingdings 2"/>
              </a:rPr>
              <a:t>Tại sao khi hai vật có trọng lượng bằng nhau thì ròng rọc vẫn đứng yên sau khi thả tay?</a:t>
            </a:r>
          </a:p>
        </p:txBody>
      </p:sp>
    </p:spTree>
    <p:extLst>
      <p:ext uri="{BB962C8B-B14F-4D97-AF65-F5344CB8AC3E}">
        <p14:creationId xmlns:p14="http://schemas.microsoft.com/office/powerpoint/2010/main" val="211747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" grpId="0"/>
      <p:bldP spid="3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</TotalTime>
  <Words>1742</Words>
  <Application>Microsoft Office PowerPoint</Application>
  <PresentationFormat>On-screen Show (4:3)</PresentationFormat>
  <Paragraphs>176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Amazone</vt:lpstr>
      <vt:lpstr>Arial</vt:lpstr>
      <vt:lpstr>Cambria Math</vt:lpstr>
      <vt:lpstr>Symbol</vt:lpstr>
      <vt:lpstr>Tahoma</vt:lpstr>
      <vt:lpstr>Wingdings</vt:lpstr>
      <vt:lpstr>Wingdings 2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BUS</dc:creator>
  <cp:lastModifiedBy>admin</cp:lastModifiedBy>
  <cp:revision>163</cp:revision>
  <dcterms:created xsi:type="dcterms:W3CDTF">2008-10-30T14:01:22Z</dcterms:created>
  <dcterms:modified xsi:type="dcterms:W3CDTF">2021-12-17T02:35:31Z</dcterms:modified>
</cp:coreProperties>
</file>